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7" r:id="rId2"/>
    <p:sldId id="258" r:id="rId3"/>
    <p:sldId id="256" r:id="rId4"/>
    <p:sldId id="267" r:id="rId5"/>
    <p:sldId id="261" r:id="rId6"/>
    <p:sldId id="262" r:id="rId7"/>
    <p:sldId id="268" r:id="rId8"/>
    <p:sldId id="269" r:id="rId9"/>
    <p:sldId id="270" r:id="rId10"/>
    <p:sldId id="271" r:id="rId11"/>
    <p:sldId id="274" r:id="rId12"/>
    <p:sldId id="263" r:id="rId13"/>
    <p:sldId id="264" r:id="rId14"/>
    <p:sldId id="272" r:id="rId15"/>
    <p:sldId id="273" r:id="rId16"/>
    <p:sldId id="275" r:id="rId17"/>
    <p:sldId id="277" r:id="rId18"/>
    <p:sldId id="276" r:id="rId19"/>
    <p:sldId id="278" r:id="rId20"/>
    <p:sldId id="279" r:id="rId21"/>
    <p:sldId id="280" r:id="rId22"/>
    <p:sldId id="265" r:id="rId23"/>
    <p:sldId id="281" r:id="rId24"/>
    <p:sldId id="283" r:id="rId25"/>
    <p:sldId id="282" r:id="rId26"/>
    <p:sldId id="266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0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lbertouri:Dropbox:master-Starcraft:Nova%20paper:Experimen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lbertouri:Dropbox:master-Starcraft:Nova%20paper:Experimen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lbertouri:Dropbox:master-Starcraft:Nova%20paper:Experimen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lbertouri:Dropbox:master-Starcraft:Nova%20paper:Experimen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lbertouri:Dropbox:master-Starcraft:Nova%20paper:Experiment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lbertouri:Dropbox:master-Starcraft:Nova%20paper:Experiment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lbertouri:Dropbox:master-Starcraft:Nova%20paper:Experimen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Results!$X$6</c:f>
              <c:strCache>
                <c:ptCount val="1"/>
                <c:pt idx="0">
                  <c:v>Games won</c:v>
                </c:pt>
              </c:strCache>
            </c:strRef>
          </c:tx>
          <c:invertIfNegative val="0"/>
          <c:cat>
            <c:strRef>
              <c:f>Results!$Y$5:$AB$5</c:f>
              <c:strCache>
                <c:ptCount val="4"/>
                <c:pt idx="0">
                  <c:v>Set. 1</c:v>
                </c:pt>
                <c:pt idx="1">
                  <c:v>Set. 2</c:v>
                </c:pt>
                <c:pt idx="2">
                  <c:v>Set. 3</c:v>
                </c:pt>
                <c:pt idx="3">
                  <c:v>Set. 4</c:v>
                </c:pt>
              </c:strCache>
            </c:strRef>
          </c:cat>
          <c:val>
            <c:numRef>
              <c:f>Results!$Y$6:$AB$6</c:f>
              <c:numCache>
                <c:formatCode>General</c:formatCode>
                <c:ptCount val="4"/>
                <c:pt idx="0">
                  <c:v>0.0</c:v>
                </c:pt>
                <c:pt idx="1">
                  <c:v>24.9</c:v>
                </c:pt>
                <c:pt idx="2">
                  <c:v>85.5</c:v>
                </c:pt>
                <c:pt idx="3">
                  <c:v>95.19999999999998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5251192"/>
        <c:axId val="2095248232"/>
      </c:barChart>
      <c:catAx>
        <c:axId val="2095251192"/>
        <c:scaling>
          <c:orientation val="minMax"/>
        </c:scaling>
        <c:delete val="0"/>
        <c:axPos val="b"/>
        <c:majorTickMark val="out"/>
        <c:minorTickMark val="none"/>
        <c:tickLblPos val="nextTo"/>
        <c:crossAx val="2095248232"/>
        <c:crosses val="autoZero"/>
        <c:auto val="1"/>
        <c:lblAlgn val="ctr"/>
        <c:lblOffset val="100"/>
        <c:noMultiLvlLbl val="0"/>
      </c:catAx>
      <c:valAx>
        <c:axId val="20952482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952511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Results!$X$12</c:f>
              <c:strCache>
                <c:ptCount val="1"/>
                <c:pt idx="0">
                  <c:v>Games won</c:v>
                </c:pt>
              </c:strCache>
            </c:strRef>
          </c:tx>
          <c:invertIfNegative val="0"/>
          <c:cat>
            <c:strRef>
              <c:f>Results!$Y$11:$AB$11</c:f>
              <c:strCache>
                <c:ptCount val="4"/>
                <c:pt idx="0">
                  <c:v>Set. 1</c:v>
                </c:pt>
                <c:pt idx="1">
                  <c:v>Set. 2</c:v>
                </c:pt>
                <c:pt idx="2">
                  <c:v>Set. 3</c:v>
                </c:pt>
                <c:pt idx="3">
                  <c:v>Set. 4</c:v>
                </c:pt>
              </c:strCache>
            </c:strRef>
          </c:cat>
          <c:val>
            <c:numRef>
              <c:f>Results!$Y$12:$AB$12</c:f>
              <c:numCache>
                <c:formatCode>General</c:formatCode>
                <c:ptCount val="4"/>
                <c:pt idx="0">
                  <c:v>0.0</c:v>
                </c:pt>
                <c:pt idx="1">
                  <c:v>98.8</c:v>
                </c:pt>
                <c:pt idx="2">
                  <c:v>100.0</c:v>
                </c:pt>
                <c:pt idx="3">
                  <c:v>100.0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7988120"/>
        <c:axId val="2097991064"/>
      </c:barChart>
      <c:catAx>
        <c:axId val="2097988120"/>
        <c:scaling>
          <c:orientation val="minMax"/>
        </c:scaling>
        <c:delete val="0"/>
        <c:axPos val="b"/>
        <c:majorTickMark val="out"/>
        <c:minorTickMark val="none"/>
        <c:tickLblPos val="nextTo"/>
        <c:crossAx val="2097991064"/>
        <c:crosses val="autoZero"/>
        <c:auto val="1"/>
        <c:lblAlgn val="ctr"/>
        <c:lblOffset val="100"/>
        <c:noMultiLvlLbl val="0"/>
      </c:catAx>
      <c:valAx>
        <c:axId val="2097991064"/>
        <c:scaling>
          <c:orientation val="minMax"/>
          <c:max val="10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979881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914693773646"/>
          <c:y val="0.173488950517225"/>
          <c:w val="0.800983154697636"/>
          <c:h val="0.6393829412134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'Exp1'!$AN$9</c:f>
              <c:strCache>
                <c:ptCount val="1"/>
                <c:pt idx="0">
                  <c:v>Mean enemy HP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numRef>
              <c:f>'Exp1'!$AO$8:$AR$8</c:f>
              <c:numCache>
                <c:formatCode>General</c:formatCode>
                <c:ptCount val="4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</c:numCache>
            </c:numRef>
          </c:cat>
          <c:val>
            <c:numRef>
              <c:f>'Exp1'!$AO$9:$AR$9</c:f>
              <c:numCache>
                <c:formatCode>0.00</c:formatCode>
                <c:ptCount val="4"/>
                <c:pt idx="0">
                  <c:v>93.30125</c:v>
                </c:pt>
                <c:pt idx="1">
                  <c:v>35.5625</c:v>
                </c:pt>
                <c:pt idx="2" formatCode="General">
                  <c:v>8.690625000000001</c:v>
                </c:pt>
                <c:pt idx="3" formatCode="General">
                  <c:v>3.133125</c:v>
                </c:pt>
              </c:numCache>
            </c:numRef>
          </c:val>
        </c:ser>
        <c:ser>
          <c:idx val="1"/>
          <c:order val="1"/>
          <c:tx>
            <c:strRef>
              <c:f>'Exp1'!$AN$10</c:f>
              <c:strCache>
                <c:ptCount val="1"/>
                <c:pt idx="0">
                  <c:v>Mean self HP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numRef>
              <c:f>'Exp1'!$AO$8:$AR$8</c:f>
              <c:numCache>
                <c:formatCode>General</c:formatCode>
                <c:ptCount val="4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</c:numCache>
            </c:numRef>
          </c:cat>
          <c:val>
            <c:numRef>
              <c:f>'Exp1'!$AO$10:$AR$10</c:f>
              <c:numCache>
                <c:formatCode>General</c:formatCode>
                <c:ptCount val="4"/>
                <c:pt idx="0">
                  <c:v>0.0</c:v>
                </c:pt>
                <c:pt idx="1">
                  <c:v>10.72</c:v>
                </c:pt>
                <c:pt idx="2" formatCode="0.00">
                  <c:v>56.55</c:v>
                </c:pt>
                <c:pt idx="3">
                  <c:v>78.97999999999998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98050584"/>
        <c:axId val="2098056056"/>
      </c:barChart>
      <c:catAx>
        <c:axId val="20980505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Settings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98056056"/>
        <c:crosses val="autoZero"/>
        <c:auto val="1"/>
        <c:lblAlgn val="ctr"/>
        <c:lblOffset val="100"/>
        <c:tickLblSkip val="1"/>
        <c:noMultiLvlLbl val="0"/>
      </c:catAx>
      <c:valAx>
        <c:axId val="209805605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Hit Points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2098050584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0610608352804"/>
          <c:y val="0.0514005540974045"/>
          <c:w val="0.779016268891152"/>
          <c:h val="0.7488836908295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'Exp1'!$AN$25</c:f>
              <c:strCache>
                <c:ptCount val="1"/>
                <c:pt idx="0">
                  <c:v>Mean game time</c:v>
                </c:pt>
              </c:strCache>
            </c:strRef>
          </c:tx>
          <c:invertIfNegative val="0"/>
          <c:cat>
            <c:numRef>
              <c:f>'Exp1'!$AO$24:$AR$24</c:f>
              <c:numCache>
                <c:formatCode>General</c:formatCode>
                <c:ptCount val="4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</c:numCache>
            </c:numRef>
          </c:cat>
          <c:val>
            <c:numRef>
              <c:f>'Exp1'!$AO$25:$AR$25</c:f>
              <c:numCache>
                <c:formatCode>General</c:formatCode>
                <c:ptCount val="4"/>
                <c:pt idx="0">
                  <c:v>10.736</c:v>
                </c:pt>
                <c:pt idx="1">
                  <c:v>146.637051535035</c:v>
                </c:pt>
                <c:pt idx="2">
                  <c:v>145.7460778382738</c:v>
                </c:pt>
                <c:pt idx="3">
                  <c:v>173.077118347339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98078056"/>
        <c:axId val="2098083560"/>
      </c:barChart>
      <c:catAx>
        <c:axId val="20980780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1" i="0" u="none" strike="noStrike" baseline="0"/>
                  <a:t>Settings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98083560"/>
        <c:crosses val="autoZero"/>
        <c:auto val="1"/>
        <c:lblAlgn val="ctr"/>
        <c:lblOffset val="100"/>
        <c:noMultiLvlLbl val="0"/>
      </c:catAx>
      <c:valAx>
        <c:axId val="20980835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Game frames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98078056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0610608352804"/>
          <c:y val="0.0514005540974045"/>
          <c:w val="0.779016268891152"/>
          <c:h val="0.7488836908295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'Exp5'!$K$45</c:f>
              <c:strCache>
                <c:ptCount val="1"/>
                <c:pt idx="0">
                  <c:v>Mean game time</c:v>
                </c:pt>
              </c:strCache>
            </c:strRef>
          </c:tx>
          <c:invertIfNegative val="0"/>
          <c:cat>
            <c:numRef>
              <c:f>'Exp5'!$L$44:$O$44</c:f>
              <c:numCache>
                <c:formatCode>General</c:formatCode>
                <c:ptCount val="4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</c:numCache>
            </c:numRef>
          </c:cat>
          <c:val>
            <c:numRef>
              <c:f>'Exp5'!$L$45:$O$45</c:f>
              <c:numCache>
                <c:formatCode>General</c:formatCode>
                <c:ptCount val="4"/>
                <c:pt idx="0">
                  <c:v>18.85</c:v>
                </c:pt>
                <c:pt idx="1">
                  <c:v>58.8414304993252</c:v>
                </c:pt>
                <c:pt idx="2">
                  <c:v>56.956</c:v>
                </c:pt>
                <c:pt idx="3">
                  <c:v>67.16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98107992"/>
        <c:axId val="2098113432"/>
      </c:barChart>
      <c:catAx>
        <c:axId val="20981079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Settings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98113432"/>
        <c:crosses val="autoZero"/>
        <c:auto val="1"/>
        <c:lblAlgn val="ctr"/>
        <c:lblOffset val="100"/>
        <c:noMultiLvlLbl val="0"/>
      </c:catAx>
      <c:valAx>
        <c:axId val="2098113432"/>
        <c:scaling>
          <c:orientation val="minMax"/>
          <c:max val="20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Game frames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98107992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914693773646"/>
          <c:y val="0.173488950517225"/>
          <c:w val="0.800983154697636"/>
          <c:h val="0.6393829412134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'Exp5'!$K$30</c:f>
              <c:strCache>
                <c:ptCount val="1"/>
                <c:pt idx="0">
                  <c:v>Mean enemy HP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numRef>
              <c:f>'Exp5'!$L$29:$O$29</c:f>
              <c:numCache>
                <c:formatCode>General</c:formatCode>
                <c:ptCount val="4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</c:numCache>
            </c:numRef>
          </c:cat>
          <c:val>
            <c:numRef>
              <c:f>'Exp5'!$L$30:$O$30</c:f>
              <c:numCache>
                <c:formatCode>0.00</c:formatCode>
                <c:ptCount val="4"/>
                <c:pt idx="0" formatCode="General">
                  <c:v>60.031875</c:v>
                </c:pt>
                <c:pt idx="1">
                  <c:v>0.228020833333333</c:v>
                </c:pt>
                <c:pt idx="2" formatCode="General">
                  <c:v>0.0</c:v>
                </c:pt>
                <c:pt idx="3" formatCode="General">
                  <c:v>0.0</c:v>
                </c:pt>
              </c:numCache>
            </c:numRef>
          </c:val>
        </c:ser>
        <c:ser>
          <c:idx val="1"/>
          <c:order val="1"/>
          <c:tx>
            <c:strRef>
              <c:f>'Exp5'!$K$31</c:f>
              <c:strCache>
                <c:ptCount val="1"/>
                <c:pt idx="0">
                  <c:v>Mean self HP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numRef>
              <c:f>'Exp5'!$L$29:$O$29</c:f>
              <c:numCache>
                <c:formatCode>General</c:formatCode>
                <c:ptCount val="4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</c:numCache>
            </c:numRef>
          </c:cat>
          <c:val>
            <c:numRef>
              <c:f>'Exp5'!$L$31:$O$31</c:f>
              <c:numCache>
                <c:formatCode>General</c:formatCode>
                <c:ptCount val="4"/>
                <c:pt idx="0">
                  <c:v>0.0</c:v>
                </c:pt>
                <c:pt idx="1">
                  <c:v>65.67749999999998</c:v>
                </c:pt>
                <c:pt idx="2">
                  <c:v>69.48198198198197</c:v>
                </c:pt>
                <c:pt idx="3">
                  <c:v>71.39389389389387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98145960"/>
        <c:axId val="2098151416"/>
      </c:barChart>
      <c:catAx>
        <c:axId val="20981459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Settings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98151416"/>
        <c:crosses val="autoZero"/>
        <c:auto val="1"/>
        <c:lblAlgn val="ctr"/>
        <c:lblOffset val="100"/>
        <c:tickLblSkip val="1"/>
        <c:noMultiLvlLbl val="0"/>
      </c:catAx>
      <c:valAx>
        <c:axId val="2098151416"/>
        <c:scaling>
          <c:orientation val="minMax"/>
          <c:max val="10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Hit Points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2098145960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Results!$X$20</c:f>
              <c:strCache>
                <c:ptCount val="1"/>
                <c:pt idx="0">
                  <c:v>Games won</c:v>
                </c:pt>
              </c:strCache>
            </c:strRef>
          </c:tx>
          <c:invertIfNegative val="0"/>
          <c:cat>
            <c:strRef>
              <c:f>Results!$Y$19:$Z$19</c:f>
              <c:strCache>
                <c:ptCount val="2"/>
                <c:pt idx="0">
                  <c:v>Set. 1</c:v>
                </c:pt>
                <c:pt idx="1">
                  <c:v>Set. 4</c:v>
                </c:pt>
              </c:strCache>
            </c:strRef>
          </c:cat>
          <c:val>
            <c:numRef>
              <c:f>Results!$Y$20:$Z$20</c:f>
              <c:numCache>
                <c:formatCode>General</c:formatCode>
                <c:ptCount val="2"/>
                <c:pt idx="0">
                  <c:v>17.6</c:v>
                </c:pt>
                <c:pt idx="1">
                  <c:v>96.0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64220392"/>
        <c:axId val="2064223336"/>
      </c:barChart>
      <c:catAx>
        <c:axId val="2064220392"/>
        <c:scaling>
          <c:orientation val="minMax"/>
        </c:scaling>
        <c:delete val="0"/>
        <c:axPos val="b"/>
        <c:majorTickMark val="out"/>
        <c:minorTickMark val="none"/>
        <c:tickLblPos val="nextTo"/>
        <c:crossAx val="2064223336"/>
        <c:crosses val="autoZero"/>
        <c:auto val="1"/>
        <c:lblAlgn val="ctr"/>
        <c:lblOffset val="100"/>
        <c:noMultiLvlLbl val="0"/>
      </c:catAx>
      <c:valAx>
        <c:axId val="2064223336"/>
        <c:scaling>
          <c:orientation val="minMax"/>
          <c:max val="10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642203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79565-C863-784F-B8A8-4A090779B178}" type="datetimeFigureOut">
              <a:rPr lang="en-US" smtClean="0"/>
              <a:t>10/9/12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15043-72E8-4C47-98AF-56C18C0A2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69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00D4-90F1-4B43-9FF6-B0740253318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r>
              <a:rPr lang="en-US" baseline="0" dirty="0" smtClean="0"/>
              <a:t> about Complexity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15043-72E8-4C47-98AF-56C18C0A226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224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</a:t>
            </a:r>
            <a:r>
              <a:rPr lang="en-US" dirty="0"/>
              <a:t>macro micro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15043-72E8-4C47-98AF-56C18C0A226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72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 what happens if both</a:t>
            </a:r>
            <a:r>
              <a:rPr lang="en-US" baseline="0" dirty="0" smtClean="0"/>
              <a:t> units have same speed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15043-72E8-4C47-98AF-56C18C0A226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78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 huge improvement because </a:t>
            </a:r>
            <a:r>
              <a:rPr lang="en-US" dirty="0" smtClean="0"/>
              <a:t>walls</a:t>
            </a:r>
          </a:p>
          <a:p>
            <a:r>
              <a:rPr lang="en-US" dirty="0" smtClean="0"/>
              <a:t>60 sec.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15043-72E8-4C47-98AF-56C18C0A226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368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-3</a:t>
            </a:r>
            <a:r>
              <a:rPr lang="en-US" smtClean="0"/>
              <a:t>:</a:t>
            </a:r>
            <a:r>
              <a:rPr lang="en-US" smtClean="0"/>
              <a:t>10, 225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15043-72E8-4C47-98AF-56C18C0A226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819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C8D4-50B8-0C4C-B5CD-96FED5C64589}" type="datetimeFigureOut">
              <a:rPr lang="en-US" smtClean="0"/>
              <a:t>10/9/12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8AED-802F-CA47-B912-D7B5D8E5D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791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C8D4-50B8-0C4C-B5CD-96FED5C64589}" type="datetimeFigureOut">
              <a:rPr lang="en-US" smtClean="0"/>
              <a:t>10/9/12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8AED-802F-CA47-B912-D7B5D8E5D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985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C8D4-50B8-0C4C-B5CD-96FED5C64589}" type="datetimeFigureOut">
              <a:rPr lang="en-US" smtClean="0"/>
              <a:t>10/9/12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8AED-802F-CA47-B912-D7B5D8E5D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51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C8D4-50B8-0C4C-B5CD-96FED5C64589}" type="datetimeFigureOut">
              <a:rPr lang="en-US" smtClean="0"/>
              <a:t>10/9/12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8AED-802F-CA47-B912-D7B5D8E5D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896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C8D4-50B8-0C4C-B5CD-96FED5C64589}" type="datetimeFigureOut">
              <a:rPr lang="en-US" smtClean="0"/>
              <a:t>10/9/12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8AED-802F-CA47-B912-D7B5D8E5D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461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C8D4-50B8-0C4C-B5CD-96FED5C64589}" type="datetimeFigureOut">
              <a:rPr lang="en-US" smtClean="0"/>
              <a:t>10/9/12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8AED-802F-CA47-B912-D7B5D8E5D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8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C8D4-50B8-0C4C-B5CD-96FED5C64589}" type="datetimeFigureOut">
              <a:rPr lang="en-US" smtClean="0"/>
              <a:t>10/9/12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8AED-802F-CA47-B912-D7B5D8E5D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380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C8D4-50B8-0C4C-B5CD-96FED5C64589}" type="datetimeFigureOut">
              <a:rPr lang="en-US" smtClean="0"/>
              <a:t>10/9/12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8AED-802F-CA47-B912-D7B5D8E5D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83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C8D4-50B8-0C4C-B5CD-96FED5C64589}" type="datetimeFigureOut">
              <a:rPr lang="en-US" smtClean="0"/>
              <a:t>10/9/12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8AED-802F-CA47-B912-D7B5D8E5D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39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C8D4-50B8-0C4C-B5CD-96FED5C64589}" type="datetimeFigureOut">
              <a:rPr lang="en-US" smtClean="0"/>
              <a:t>10/9/12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8AED-802F-CA47-B912-D7B5D8E5D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85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C8D4-50B8-0C4C-B5CD-96FED5C64589}" type="datetimeFigureOut">
              <a:rPr lang="en-US" smtClean="0"/>
              <a:t>10/9/12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18AED-802F-CA47-B912-D7B5D8E5D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497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2C8D4-50B8-0C4C-B5CD-96FED5C64589}" type="datetimeFigureOut">
              <a:rPr lang="en-US" smtClean="0"/>
              <a:t>10/9/12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18AED-802F-CA47-B912-D7B5D8E5D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45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6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7.emf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5" Type="http://schemas.openxmlformats.org/officeDocument/2006/relationships/image" Target="../media/image9.emf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5" Type="http://schemas.openxmlformats.org/officeDocument/2006/relationships/image" Target="../media/image9.emf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5.png"/><Relationship Id="rId5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chart" Target="../charts/chart4.xml"/><Relationship Id="rId5" Type="http://schemas.openxmlformats.org/officeDocument/2006/relationships/chart" Target="../charts/chart5.xml"/><Relationship Id="rId6" Type="http://schemas.openxmlformats.org/officeDocument/2006/relationships/chart" Target="../charts/chart6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5.png"/><Relationship Id="rId5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09655" y="2319263"/>
            <a:ext cx="865030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b="1" dirty="0" smtClean="0">
                <a:solidFill>
                  <a:schemeClr val="tx2"/>
                </a:solidFill>
              </a:rPr>
              <a:t>Kiting in RTS Games Using Influence Maps</a:t>
            </a:r>
            <a:endParaRPr lang="en-US" sz="3800" b="1" dirty="0">
              <a:solidFill>
                <a:schemeClr val="tx2"/>
              </a:solidFill>
            </a:endParaRPr>
          </a:p>
        </p:txBody>
      </p:sp>
      <p:cxnSp>
        <p:nvCxnSpPr>
          <p:cNvPr id="5" name="4 Conector recto"/>
          <p:cNvCxnSpPr/>
          <p:nvPr/>
        </p:nvCxnSpPr>
        <p:spPr>
          <a:xfrm>
            <a:off x="323528" y="2967335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323528" y="3111351"/>
            <a:ext cx="4934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Alberto Uriarte and Santiago </a:t>
            </a:r>
            <a:r>
              <a:rPr lang="en-US" sz="2400" dirty="0" err="1" smtClean="0"/>
              <a:t>Ontañón</a:t>
            </a:r>
            <a:endParaRPr lang="en-US" sz="2400" dirty="0"/>
          </a:p>
        </p:txBody>
      </p:sp>
      <p:pic>
        <p:nvPicPr>
          <p:cNvPr id="5122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116632"/>
            <a:ext cx="879124" cy="936104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323528" y="3799939"/>
            <a:ext cx="1788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Drexel University</a:t>
            </a:r>
          </a:p>
          <a:p>
            <a:r>
              <a:rPr lang="en-US" dirty="0" smtClean="0"/>
              <a:t>Philadelphia</a:t>
            </a:r>
            <a:endParaRPr lang="en-US" dirty="0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</a:t>
            </a:fld>
            <a:r>
              <a:rPr lang="es-ES" dirty="0" smtClean="0"/>
              <a:t>/26</a:t>
            </a:r>
            <a:endParaRPr lang="es-ES" dirty="0"/>
          </a:p>
        </p:txBody>
      </p:sp>
      <p:sp>
        <p:nvSpPr>
          <p:cNvPr id="10" name="7 CuadroTexto"/>
          <p:cNvSpPr txBox="1"/>
          <p:nvPr/>
        </p:nvSpPr>
        <p:spPr>
          <a:xfrm>
            <a:off x="3430548" y="4771083"/>
            <a:ext cx="2202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October 9, 2012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91696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2</a:t>
            </a:fld>
            <a:r>
              <a:rPr lang="es-ES" dirty="0" smtClean="0"/>
              <a:t>/26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16115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Outline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1637529" y="1201812"/>
            <a:ext cx="5898160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 smtClean="0"/>
              <a:t> Introduction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Problem Statement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StarCraft and NOVA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An Influence Map Approach to Kiting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When Can Kiting Be Performed?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Influence Maps for Kiting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Target Selection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Kiting Algorithm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Empirical Evaluation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3 Different experiments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Conclusions and Future Work</a:t>
            </a: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8248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6476661"/>
            <a:ext cx="23006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http://</a:t>
            </a:r>
            <a:r>
              <a:rPr lang="en-US" sz="1400" dirty="0" err="1" smtClean="0"/>
              <a:t>www.xkcd.com</a:t>
            </a:r>
            <a:r>
              <a:rPr lang="en-US" sz="1400" dirty="0" smtClean="0"/>
              <a:t>/1002/</a:t>
            </a:r>
            <a:endParaRPr lang="en-US" sz="1400" dirty="0"/>
          </a:p>
        </p:txBody>
      </p:sp>
      <p:pic>
        <p:nvPicPr>
          <p:cNvPr id="7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8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125" t="1425" r="4013" b="1501"/>
          <a:stretch/>
        </p:blipFill>
        <p:spPr>
          <a:xfrm>
            <a:off x="3000320" y="97697"/>
            <a:ext cx="3111961" cy="6657372"/>
          </a:xfrm>
          <a:prstGeom prst="rect">
            <a:avLst/>
          </a:prstGeom>
        </p:spPr>
      </p:pic>
      <p:sp>
        <p:nvSpPr>
          <p:cNvPr id="9" name="2 CuadroTexto"/>
          <p:cNvSpPr txBox="1"/>
          <p:nvPr/>
        </p:nvSpPr>
        <p:spPr>
          <a:xfrm>
            <a:off x="179512" y="0"/>
            <a:ext cx="2582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Introduction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0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C497EFA-3BAC-4310-8482-6E75FC6E776C}" type="slidenum">
              <a:rPr lang="es-ES" smtClean="0"/>
              <a:pPr/>
              <a:t>3</a:t>
            </a:fld>
            <a:r>
              <a:rPr lang="es-ES" dirty="0" smtClean="0"/>
              <a:t>/26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91022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4</a:t>
            </a:fld>
            <a:r>
              <a:rPr lang="es-ES" dirty="0" smtClean="0"/>
              <a:t>/26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2582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Introduction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092" y="1181030"/>
            <a:ext cx="7732908" cy="444353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6476661"/>
            <a:ext cx="1956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</a:t>
            </a:r>
            <a:r>
              <a:rPr lang="en-US" sz="1400" dirty="0" smtClean="0"/>
              <a:t>icture from Ben Weber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649092" y="836074"/>
            <a:ext cx="56061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What is a Real-Time Strategy Game?</a:t>
            </a:r>
            <a:endParaRPr lang="en-US" sz="2800" b="1" dirty="0"/>
          </a:p>
        </p:txBody>
      </p:sp>
      <p:grpSp>
        <p:nvGrpSpPr>
          <p:cNvPr id="19" name="Group 18"/>
          <p:cNvGrpSpPr/>
          <p:nvPr/>
        </p:nvGrpSpPr>
        <p:grpSpPr>
          <a:xfrm>
            <a:off x="865212" y="5548182"/>
            <a:ext cx="5273812" cy="838946"/>
            <a:chOff x="865212" y="5548182"/>
            <a:chExt cx="5273812" cy="838946"/>
          </a:xfrm>
        </p:grpSpPr>
        <p:sp>
          <p:nvSpPr>
            <p:cNvPr id="15" name="Left Brace 14"/>
            <p:cNvSpPr/>
            <p:nvPr/>
          </p:nvSpPr>
          <p:spPr>
            <a:xfrm rot="16200000">
              <a:off x="3362568" y="3050826"/>
              <a:ext cx="279099" cy="5273812"/>
            </a:xfrm>
            <a:prstGeom prst="lef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350880" y="5987018"/>
              <a:ext cx="23191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Macro Management</a:t>
              </a:r>
              <a:endParaRPr lang="en-US" sz="20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118655" y="5548181"/>
            <a:ext cx="2255170" cy="791292"/>
            <a:chOff x="6118655" y="5548181"/>
            <a:chExt cx="2255170" cy="791292"/>
          </a:xfrm>
        </p:grpSpPr>
        <p:sp>
          <p:nvSpPr>
            <p:cNvPr id="16" name="Left Brace 15"/>
            <p:cNvSpPr/>
            <p:nvPr/>
          </p:nvSpPr>
          <p:spPr>
            <a:xfrm rot="16200000">
              <a:off x="7055435" y="4733007"/>
              <a:ext cx="279099" cy="1909447"/>
            </a:xfrm>
            <a:prstGeom prst="lef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118655" y="5939363"/>
              <a:ext cx="22551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Micro Management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22612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5</a:t>
            </a:fld>
            <a:r>
              <a:rPr lang="es-ES" dirty="0" smtClean="0"/>
              <a:t>/26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2582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Introduction</a:t>
            </a:r>
            <a:endParaRPr lang="en-US" sz="3600" b="1" dirty="0">
              <a:solidFill>
                <a:schemeClr val="tx2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342199"/>
              </p:ext>
            </p:extLst>
          </p:nvPr>
        </p:nvGraphicFramePr>
        <p:xfrm>
          <a:off x="1293821" y="1662183"/>
          <a:ext cx="6920315" cy="249428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565042"/>
                <a:gridCol w="1232325"/>
                <a:gridCol w="1413582"/>
                <a:gridCol w="1158907"/>
                <a:gridCol w="15504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Stochastic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Incomplete information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Real time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Complexity (state-space)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47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171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Backgammon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YES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Poker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YES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YES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StarCraft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YES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YES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YES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r>
                        <a:rPr lang="en-US" baseline="30000" dirty="0" smtClean="0"/>
                        <a:t>11,500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83923" y="4633642"/>
            <a:ext cx="5404043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sz="2400" dirty="0" smtClean="0"/>
              <a:t>Adversarial planning under uncertainty</a:t>
            </a:r>
          </a:p>
          <a:p>
            <a:pPr marL="342900" indent="-342900">
              <a:buFont typeface="Wingdings" charset="2"/>
              <a:buChar char="§"/>
            </a:pPr>
            <a:r>
              <a:rPr lang="en-US" sz="2400" dirty="0" smtClean="0"/>
              <a:t>Learning and opponent modeling</a:t>
            </a:r>
          </a:p>
          <a:p>
            <a:pPr marL="342900" indent="-342900">
              <a:buFont typeface="Wingdings" charset="2"/>
              <a:buChar char="§"/>
            </a:pPr>
            <a:r>
              <a:rPr lang="en-US" sz="2400" dirty="0" smtClean="0"/>
              <a:t>Spatial and temporal reasoning</a:t>
            </a:r>
            <a:endParaRPr lang="en-US" sz="2400" dirty="0"/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49092" y="836074"/>
            <a:ext cx="17887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Challenges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762220" y="5980612"/>
            <a:ext cx="3978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All of this under real-time constrains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75754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6</a:t>
            </a:fld>
            <a:r>
              <a:rPr lang="es-ES" dirty="0" smtClean="0"/>
              <a:t>/26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39305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 Statement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49092" y="836074"/>
            <a:ext cx="2398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What is kiting?</a:t>
            </a:r>
            <a:endParaRPr lang="en-US" sz="2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500" y="1443036"/>
            <a:ext cx="6985000" cy="466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994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7</a:t>
            </a:fld>
            <a:r>
              <a:rPr lang="es-ES" dirty="0" smtClean="0"/>
              <a:t>/26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39305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 Statement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49092" y="836074"/>
            <a:ext cx="2398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What is kiting?</a:t>
            </a:r>
            <a:endParaRPr lang="en-US" sz="2800" b="1" dirty="0"/>
          </a:p>
        </p:txBody>
      </p:sp>
      <p:pic>
        <p:nvPicPr>
          <p:cNvPr id="11" name="Picture 5" descr="C:\Users\pepe\Downloads\homre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1196" y="3063127"/>
            <a:ext cx="292517" cy="690342"/>
          </a:xfrm>
          <a:prstGeom prst="rect">
            <a:avLst/>
          </a:prstGeom>
          <a:noFill/>
        </p:spPr>
      </p:pic>
      <p:pic>
        <p:nvPicPr>
          <p:cNvPr id="12" name="Picture 5" descr="C:\Users\pepe\Downloads\homre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3692" y="3063127"/>
            <a:ext cx="292517" cy="6903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858453" y="3794143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093805" y="3794143"/>
            <a:ext cx="357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grpSp>
        <p:nvGrpSpPr>
          <p:cNvPr id="20" name="Group 19"/>
          <p:cNvGrpSpPr/>
          <p:nvPr/>
        </p:nvGrpSpPr>
        <p:grpSpPr>
          <a:xfrm>
            <a:off x="4106636" y="1288168"/>
            <a:ext cx="4318300" cy="4318300"/>
            <a:chOff x="4106636" y="1288168"/>
            <a:chExt cx="4318300" cy="4318300"/>
          </a:xfrm>
        </p:grpSpPr>
        <p:sp>
          <p:nvSpPr>
            <p:cNvPr id="6" name="Oval 5"/>
            <p:cNvSpPr/>
            <p:nvPr/>
          </p:nvSpPr>
          <p:spPr>
            <a:xfrm>
              <a:off x="4106636" y="1288168"/>
              <a:ext cx="4318300" cy="4318300"/>
            </a:xfrm>
            <a:prstGeom prst="ellipse">
              <a:avLst/>
            </a:prstGeom>
            <a:noFill/>
            <a:ln w="38100" cmpd="sng">
              <a:solidFill>
                <a:srgbClr val="4F81BD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cxnSp>
          <p:nvCxnSpPr>
            <p:cNvPr id="15" name="Straight Arrow Connector 14"/>
            <p:cNvCxnSpPr>
              <a:endCxn id="6" idx="2"/>
            </p:cNvCxnSpPr>
            <p:nvPr/>
          </p:nvCxnSpPr>
          <p:spPr>
            <a:xfrm flipH="1">
              <a:off x="4106636" y="3447318"/>
              <a:ext cx="1987169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4381864" y="3447318"/>
              <a:ext cx="15468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Attack Range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31213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8</a:t>
            </a:fld>
            <a:r>
              <a:rPr lang="es-ES" dirty="0" smtClean="0"/>
              <a:t>/26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39305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 Statement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49092" y="836074"/>
            <a:ext cx="2398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What is kiting?</a:t>
            </a:r>
            <a:endParaRPr lang="en-US" sz="2800" b="1" dirty="0"/>
          </a:p>
        </p:txBody>
      </p:sp>
      <p:grpSp>
        <p:nvGrpSpPr>
          <p:cNvPr id="7" name="Group 6"/>
          <p:cNvGrpSpPr/>
          <p:nvPr/>
        </p:nvGrpSpPr>
        <p:grpSpPr>
          <a:xfrm>
            <a:off x="2858453" y="3063127"/>
            <a:ext cx="377026" cy="1192681"/>
            <a:chOff x="2858453" y="3063127"/>
            <a:chExt cx="377026" cy="1192681"/>
          </a:xfrm>
        </p:grpSpPr>
        <p:pic>
          <p:nvPicPr>
            <p:cNvPr id="11" name="Picture 5" descr="C:\Users\pepe\Downloads\homre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01196" y="3063127"/>
              <a:ext cx="292517" cy="690342"/>
            </a:xfrm>
            <a:prstGeom prst="rect">
              <a:avLst/>
            </a:prstGeom>
            <a:noFill/>
          </p:spPr>
        </p:pic>
        <p:sp>
          <p:nvSpPr>
            <p:cNvPr id="4" name="TextBox 3"/>
            <p:cNvSpPr txBox="1"/>
            <p:nvPr/>
          </p:nvSpPr>
          <p:spPr>
            <a:xfrm>
              <a:off x="2858453" y="3794143"/>
              <a:ext cx="3770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A</a:t>
              </a:r>
              <a:endParaRPr lang="en-US" sz="2400" b="1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106636" y="1288168"/>
            <a:ext cx="4318300" cy="4318300"/>
            <a:chOff x="4106636" y="1288168"/>
            <a:chExt cx="4318300" cy="4318300"/>
          </a:xfrm>
        </p:grpSpPr>
        <p:pic>
          <p:nvPicPr>
            <p:cNvPr id="12" name="Picture 5" descr="C:\Users\pepe\Downloads\homre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23692" y="3063127"/>
              <a:ext cx="292517" cy="690342"/>
            </a:xfrm>
            <a:prstGeom prst="rect">
              <a:avLst/>
            </a:prstGeom>
            <a:noFill/>
          </p:spPr>
        </p:pic>
        <p:sp>
          <p:nvSpPr>
            <p:cNvPr id="13" name="TextBox 12"/>
            <p:cNvSpPr txBox="1"/>
            <p:nvPr/>
          </p:nvSpPr>
          <p:spPr>
            <a:xfrm>
              <a:off x="6093805" y="3794143"/>
              <a:ext cx="3571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B</a:t>
              </a:r>
              <a:endParaRPr lang="en-US" sz="2400" b="1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4106636" y="1288168"/>
              <a:ext cx="4318300" cy="4318300"/>
            </a:xfrm>
            <a:prstGeom prst="ellipse">
              <a:avLst/>
            </a:prstGeom>
            <a:noFill/>
            <a:ln w="38100" cmpd="sng">
              <a:solidFill>
                <a:srgbClr val="4F81BD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4" name="Rounded Rectangle 13"/>
          <p:cNvSpPr/>
          <p:nvPr/>
        </p:nvSpPr>
        <p:spPr>
          <a:xfrm>
            <a:off x="893119" y="5038387"/>
            <a:ext cx="7531817" cy="115841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 smtClean="0"/>
              <a:t>Kiting: </a:t>
            </a:r>
          </a:p>
          <a:p>
            <a:r>
              <a:rPr lang="en-US" sz="2000" b="1" dirty="0" smtClean="0"/>
              <a:t>A</a:t>
            </a:r>
            <a:r>
              <a:rPr lang="en-US" sz="2000" dirty="0" smtClean="0"/>
              <a:t> exhibits a </a:t>
            </a:r>
            <a:r>
              <a:rPr lang="en-US" sz="2000" i="1" dirty="0" smtClean="0"/>
              <a:t>kiting</a:t>
            </a:r>
            <a:r>
              <a:rPr lang="en-US" sz="2000" dirty="0" smtClean="0"/>
              <a:t> behavior when it keeps a safe distance from </a:t>
            </a:r>
            <a:r>
              <a:rPr lang="en-US" sz="2000" b="1" dirty="0" smtClean="0"/>
              <a:t>B</a:t>
            </a:r>
            <a:r>
              <a:rPr lang="en-US" sz="2000" dirty="0" smtClean="0"/>
              <a:t> to reduce the damage taken from attacks of </a:t>
            </a:r>
            <a:r>
              <a:rPr lang="en-US" sz="2000" b="1" dirty="0" smtClean="0"/>
              <a:t>B</a:t>
            </a:r>
            <a:r>
              <a:rPr lang="en-US" sz="2000" dirty="0" smtClean="0"/>
              <a:t> while </a:t>
            </a:r>
            <a:r>
              <a:rPr lang="en-US" sz="2000" b="1" dirty="0" smtClean="0"/>
              <a:t>B</a:t>
            </a:r>
            <a:r>
              <a:rPr lang="en-US" sz="2000" dirty="0" smtClean="0"/>
              <a:t> keeps pursuing </a:t>
            </a:r>
            <a:r>
              <a:rPr lang="en-US" sz="2000" b="1" dirty="0" smtClean="0"/>
              <a:t>A</a:t>
            </a:r>
            <a:r>
              <a:rPr lang="en-US" sz="20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65194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6982E-6 -4.7811E-6 L -0.1801 -4.7811E-6 " pathEditMode="relative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5714E-6 4.39657E-6 L -0.14815 4.39657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9</a:t>
            </a:fld>
            <a:r>
              <a:rPr lang="es-ES" dirty="0" smtClean="0"/>
              <a:t>/26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39305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 Statement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49092" y="836074"/>
            <a:ext cx="2398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What is kiting?</a:t>
            </a:r>
            <a:endParaRPr lang="en-US" sz="2800" b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5414533" y="2596065"/>
            <a:ext cx="1702506" cy="1702506"/>
            <a:chOff x="5414533" y="2596065"/>
            <a:chExt cx="1702506" cy="1702506"/>
          </a:xfrm>
        </p:grpSpPr>
        <p:pic>
          <p:nvPicPr>
            <p:cNvPr id="12" name="Picture 5" descr="C:\Users\pepe\Downloads\homre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23692" y="3063127"/>
              <a:ext cx="292517" cy="690342"/>
            </a:xfrm>
            <a:prstGeom prst="rect">
              <a:avLst/>
            </a:prstGeom>
            <a:noFill/>
          </p:spPr>
        </p:pic>
        <p:sp>
          <p:nvSpPr>
            <p:cNvPr id="13" name="TextBox 12"/>
            <p:cNvSpPr txBox="1"/>
            <p:nvPr/>
          </p:nvSpPr>
          <p:spPr>
            <a:xfrm>
              <a:off x="6093805" y="3794143"/>
              <a:ext cx="3571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B</a:t>
              </a:r>
              <a:endParaRPr lang="en-US" sz="2400" b="1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5414533" y="2596065"/>
              <a:ext cx="1702506" cy="1702506"/>
            </a:xfrm>
            <a:prstGeom prst="ellipse">
              <a:avLst/>
            </a:prstGeom>
            <a:noFill/>
            <a:ln w="38100" cmpd="sng">
              <a:solidFill>
                <a:srgbClr val="4F81BD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rgbClr val="FFFFFF"/>
                </a:solidFill>
              </a:endParaRPr>
            </a:p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266487" y="1666350"/>
            <a:ext cx="3561936" cy="3561936"/>
            <a:chOff x="1266487" y="1666350"/>
            <a:chExt cx="3561936" cy="3561936"/>
          </a:xfrm>
        </p:grpSpPr>
        <p:grpSp>
          <p:nvGrpSpPr>
            <p:cNvPr id="7" name="Group 6"/>
            <p:cNvGrpSpPr/>
            <p:nvPr/>
          </p:nvGrpSpPr>
          <p:grpSpPr>
            <a:xfrm>
              <a:off x="2858453" y="3063127"/>
              <a:ext cx="377026" cy="1192681"/>
              <a:chOff x="2858453" y="3063127"/>
              <a:chExt cx="377026" cy="1192681"/>
            </a:xfrm>
          </p:grpSpPr>
          <p:pic>
            <p:nvPicPr>
              <p:cNvPr id="11" name="Picture 5" descr="C:\Users\pepe\Downloads\homre2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901196" y="3063127"/>
                <a:ext cx="292517" cy="690342"/>
              </a:xfrm>
              <a:prstGeom prst="rect">
                <a:avLst/>
              </a:prstGeom>
              <a:noFill/>
            </p:spPr>
          </p:pic>
          <p:sp>
            <p:nvSpPr>
              <p:cNvPr id="4" name="TextBox 3"/>
              <p:cNvSpPr txBox="1"/>
              <p:nvPr/>
            </p:nvSpPr>
            <p:spPr>
              <a:xfrm>
                <a:off x="2858453" y="3794143"/>
                <a:ext cx="3770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/>
                  <a:t>A</a:t>
                </a:r>
                <a:endParaRPr lang="en-US" sz="2400" b="1" dirty="0"/>
              </a:p>
            </p:txBody>
          </p:sp>
        </p:grpSp>
        <p:sp>
          <p:nvSpPr>
            <p:cNvPr id="15" name="Oval 14"/>
            <p:cNvSpPr/>
            <p:nvPr/>
          </p:nvSpPr>
          <p:spPr>
            <a:xfrm>
              <a:off x="1266487" y="1666350"/>
              <a:ext cx="3561936" cy="3561936"/>
            </a:xfrm>
            <a:prstGeom prst="ellipse">
              <a:avLst/>
            </a:prstGeom>
            <a:noFill/>
            <a:ln w="38100" cmpd="sng">
              <a:solidFill>
                <a:srgbClr val="4F81BD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rgbClr val="FFFFFF"/>
                </a:solidFill>
              </a:endParaRPr>
            </a:p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25" name="Circular Arrow 24"/>
          <p:cNvSpPr/>
          <p:nvPr/>
        </p:nvSpPr>
        <p:spPr>
          <a:xfrm>
            <a:off x="2858452" y="2184231"/>
            <a:ext cx="1816466" cy="1569237"/>
          </a:xfrm>
          <a:prstGeom prst="circularArrow">
            <a:avLst>
              <a:gd name="adj1" fmla="val 12500"/>
              <a:gd name="adj2" fmla="val 948666"/>
              <a:gd name="adj3" fmla="val 20457681"/>
              <a:gd name="adj4" fmla="val 10800000"/>
              <a:gd name="adj5" fmla="val 1250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893119" y="5038387"/>
            <a:ext cx="7531817" cy="115841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 smtClean="0"/>
              <a:t>Perfect Kiting: </a:t>
            </a:r>
          </a:p>
          <a:p>
            <a:r>
              <a:rPr lang="en-US" sz="2000" dirty="0" smtClean="0"/>
              <a:t>When </a:t>
            </a:r>
            <a:r>
              <a:rPr lang="en-US" sz="2000" b="1" dirty="0"/>
              <a:t>A</a:t>
            </a:r>
            <a:r>
              <a:rPr lang="en-US" sz="2000" dirty="0" smtClean="0"/>
              <a:t> </a:t>
            </a:r>
            <a:r>
              <a:rPr lang="en-US" sz="2000" dirty="0"/>
              <a:t>is able to inflict damage to </a:t>
            </a:r>
            <a:r>
              <a:rPr lang="en-US" sz="2000" b="1" dirty="0"/>
              <a:t>B</a:t>
            </a:r>
            <a:r>
              <a:rPr lang="en-US" sz="2000" dirty="0" smtClean="0"/>
              <a:t> </a:t>
            </a:r>
            <a:r>
              <a:rPr lang="en-US" sz="2000" dirty="0"/>
              <a:t>without suffering any damage in </a:t>
            </a:r>
            <a:r>
              <a:rPr lang="en-US" sz="2000" dirty="0" smtClean="0"/>
              <a:t>return.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23650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4272E-6 -2.08015E-6 L -0.1893 0.00208 " pathEditMode="relative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0066E-6 -3.88696E-6 L -0.1266 -3.88696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39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10</a:t>
            </a:fld>
            <a:r>
              <a:rPr lang="es-ES" dirty="0" smtClean="0"/>
              <a:t>/26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39305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 Statement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49092" y="836074"/>
            <a:ext cx="2398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What is kiting?</a:t>
            </a:r>
            <a:endParaRPr lang="en-US" sz="2800" b="1" dirty="0"/>
          </a:p>
        </p:txBody>
      </p:sp>
      <p:grpSp>
        <p:nvGrpSpPr>
          <p:cNvPr id="19" name="Group 18"/>
          <p:cNvGrpSpPr/>
          <p:nvPr/>
        </p:nvGrpSpPr>
        <p:grpSpPr>
          <a:xfrm>
            <a:off x="4106636" y="1288168"/>
            <a:ext cx="4318300" cy="4318300"/>
            <a:chOff x="4106636" y="1288168"/>
            <a:chExt cx="4318300" cy="4318300"/>
          </a:xfrm>
        </p:grpSpPr>
        <p:pic>
          <p:nvPicPr>
            <p:cNvPr id="12" name="Picture 5" descr="C:\Users\pepe\Downloads\homre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23692" y="3063127"/>
              <a:ext cx="292517" cy="690342"/>
            </a:xfrm>
            <a:prstGeom prst="rect">
              <a:avLst/>
            </a:prstGeom>
            <a:noFill/>
          </p:spPr>
        </p:pic>
        <p:sp>
          <p:nvSpPr>
            <p:cNvPr id="13" name="TextBox 12"/>
            <p:cNvSpPr txBox="1"/>
            <p:nvPr/>
          </p:nvSpPr>
          <p:spPr>
            <a:xfrm>
              <a:off x="6093805" y="3794143"/>
              <a:ext cx="3571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B</a:t>
              </a:r>
              <a:endParaRPr lang="en-US" sz="2400" b="1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4106636" y="1288168"/>
              <a:ext cx="4318300" cy="4318300"/>
            </a:xfrm>
            <a:prstGeom prst="ellipse">
              <a:avLst/>
            </a:prstGeom>
            <a:noFill/>
            <a:ln w="38100" cmpd="sng">
              <a:solidFill>
                <a:srgbClr val="4F81BD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4" name="Rounded Rectangle 13"/>
          <p:cNvSpPr/>
          <p:nvPr/>
        </p:nvSpPr>
        <p:spPr>
          <a:xfrm>
            <a:off x="893119" y="5038387"/>
            <a:ext cx="7531817" cy="115841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 smtClean="0"/>
              <a:t>Sustained Kiting: </a:t>
            </a:r>
          </a:p>
          <a:p>
            <a:r>
              <a:rPr lang="en-US" sz="2000" dirty="0" smtClean="0"/>
              <a:t>When </a:t>
            </a:r>
            <a:r>
              <a:rPr lang="en-US" sz="2000" b="1" dirty="0" smtClean="0"/>
              <a:t>A</a:t>
            </a:r>
            <a:r>
              <a:rPr lang="en-US" sz="2000" dirty="0" smtClean="0"/>
              <a:t> </a:t>
            </a:r>
            <a:r>
              <a:rPr lang="en-US" sz="2000" dirty="0"/>
              <a:t>is not able to cause enough damage to kill unit </a:t>
            </a:r>
            <a:r>
              <a:rPr lang="en-US" sz="2000" b="1" dirty="0" smtClean="0"/>
              <a:t>B</a:t>
            </a:r>
            <a:r>
              <a:rPr lang="en-US" sz="2000" dirty="0" smtClean="0"/>
              <a:t>, </a:t>
            </a:r>
            <a:r>
              <a:rPr lang="en-US" sz="2000" dirty="0"/>
              <a:t>but </a:t>
            </a:r>
            <a:r>
              <a:rPr lang="en-US" sz="2000" b="1" dirty="0" smtClean="0"/>
              <a:t>B</a:t>
            </a:r>
            <a:r>
              <a:rPr lang="en-US" sz="2000" dirty="0" smtClean="0"/>
              <a:t> </a:t>
            </a:r>
            <a:r>
              <a:rPr lang="en-US" sz="2000" dirty="0"/>
              <a:t>is also unable to kill </a:t>
            </a:r>
            <a:r>
              <a:rPr lang="en-US" sz="2000" b="1" dirty="0"/>
              <a:t>A</a:t>
            </a:r>
            <a:r>
              <a:rPr lang="en-US" sz="2000" dirty="0" smtClean="0"/>
              <a:t>.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033426" y="2428475"/>
            <a:ext cx="2037686" cy="2037686"/>
            <a:chOff x="2033426" y="2428475"/>
            <a:chExt cx="2037686" cy="2037686"/>
          </a:xfrm>
        </p:grpSpPr>
        <p:pic>
          <p:nvPicPr>
            <p:cNvPr id="11" name="Picture 5" descr="C:\Users\pepe\Downloads\homre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01196" y="3063127"/>
              <a:ext cx="292517" cy="690342"/>
            </a:xfrm>
            <a:prstGeom prst="rect">
              <a:avLst/>
            </a:prstGeom>
            <a:noFill/>
          </p:spPr>
        </p:pic>
        <p:sp>
          <p:nvSpPr>
            <p:cNvPr id="4" name="TextBox 3"/>
            <p:cNvSpPr txBox="1"/>
            <p:nvPr/>
          </p:nvSpPr>
          <p:spPr>
            <a:xfrm>
              <a:off x="2858453" y="3794143"/>
              <a:ext cx="3770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A</a:t>
              </a:r>
              <a:endParaRPr lang="en-US" sz="2400" b="1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2033426" y="2428475"/>
              <a:ext cx="2037686" cy="2037686"/>
            </a:xfrm>
            <a:prstGeom prst="ellipse">
              <a:avLst/>
            </a:prstGeom>
            <a:noFill/>
            <a:ln w="38100" cmpd="sng">
              <a:solidFill>
                <a:srgbClr val="4F81BD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4697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6982E-6 -6.86125E-6 L -0.14658 -6.86125E-6 " pathEditMode="relative" ptsTypes="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97152E-6 4.4707E-6 L -0.15718 4.4707E-6 " pathEditMode="relative" ptsTypes="AA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11</a:t>
            </a:fld>
            <a:r>
              <a:rPr lang="es-ES" dirty="0" smtClean="0"/>
              <a:t>/26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39305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 Statement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49092" y="836074"/>
            <a:ext cx="2398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What is kiting?</a:t>
            </a:r>
            <a:endParaRPr lang="en-US" sz="2800" b="1" dirty="0"/>
          </a:p>
        </p:txBody>
      </p:sp>
      <p:pic>
        <p:nvPicPr>
          <p:cNvPr id="7" name="Picture 6" descr="Kiting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159000"/>
            <a:ext cx="39624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756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12</a:t>
            </a:fld>
            <a:r>
              <a:rPr lang="es-ES" dirty="0" smtClean="0"/>
              <a:t>/26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39859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StarCraft and NOVA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3 Rectángulo"/>
          <p:cNvSpPr/>
          <p:nvPr/>
        </p:nvSpPr>
        <p:spPr>
          <a:xfrm>
            <a:off x="3314932" y="1555045"/>
            <a:ext cx="2448272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Information Manager</a:t>
            </a:r>
            <a:endParaRPr lang="en-US" dirty="0"/>
          </a:p>
        </p:txBody>
      </p:sp>
      <p:sp>
        <p:nvSpPr>
          <p:cNvPr id="7" name="4 Rectángulo"/>
          <p:cNvSpPr/>
          <p:nvPr/>
        </p:nvSpPr>
        <p:spPr>
          <a:xfrm>
            <a:off x="3314932" y="2275125"/>
            <a:ext cx="2448272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Strategy Manager</a:t>
            </a:r>
            <a:endParaRPr lang="en-US" dirty="0"/>
          </a:p>
        </p:txBody>
      </p:sp>
      <p:sp>
        <p:nvSpPr>
          <p:cNvPr id="10" name="5 Rectángulo"/>
          <p:cNvSpPr/>
          <p:nvPr/>
        </p:nvSpPr>
        <p:spPr>
          <a:xfrm>
            <a:off x="2378828" y="3067213"/>
            <a:ext cx="1296144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Build Manager</a:t>
            </a:r>
            <a:endParaRPr lang="en-US" dirty="0"/>
          </a:p>
        </p:txBody>
      </p:sp>
      <p:sp>
        <p:nvSpPr>
          <p:cNvPr id="11" name="6 Rectángulo"/>
          <p:cNvSpPr/>
          <p:nvPr/>
        </p:nvSpPr>
        <p:spPr>
          <a:xfrm>
            <a:off x="3890996" y="3067213"/>
            <a:ext cx="1296144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Planner Manager</a:t>
            </a:r>
            <a:endParaRPr lang="en-US" dirty="0"/>
          </a:p>
        </p:txBody>
      </p:sp>
      <p:sp>
        <p:nvSpPr>
          <p:cNvPr id="12" name="7 Rectángulo"/>
          <p:cNvSpPr/>
          <p:nvPr/>
        </p:nvSpPr>
        <p:spPr>
          <a:xfrm>
            <a:off x="5403164" y="3067213"/>
            <a:ext cx="1296144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Squad Manager</a:t>
            </a:r>
            <a:endParaRPr lang="en-US" dirty="0"/>
          </a:p>
        </p:txBody>
      </p:sp>
      <p:sp>
        <p:nvSpPr>
          <p:cNvPr id="13" name="9 Rectángulo"/>
          <p:cNvSpPr/>
          <p:nvPr/>
        </p:nvSpPr>
        <p:spPr>
          <a:xfrm>
            <a:off x="5475172" y="4003317"/>
            <a:ext cx="1296144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Squad Agent</a:t>
            </a:r>
            <a:endParaRPr lang="en-US" dirty="0"/>
          </a:p>
        </p:txBody>
      </p:sp>
      <p:sp>
        <p:nvSpPr>
          <p:cNvPr id="14" name="8 Rectángulo"/>
          <p:cNvSpPr/>
          <p:nvPr/>
        </p:nvSpPr>
        <p:spPr>
          <a:xfrm>
            <a:off x="5403164" y="3931309"/>
            <a:ext cx="1296144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Squad Agent</a:t>
            </a:r>
            <a:endParaRPr lang="en-US" dirty="0"/>
          </a:p>
        </p:txBody>
      </p:sp>
      <p:sp>
        <p:nvSpPr>
          <p:cNvPr id="15" name="10 Rectángulo"/>
          <p:cNvSpPr/>
          <p:nvPr/>
        </p:nvSpPr>
        <p:spPr>
          <a:xfrm>
            <a:off x="3890996" y="4795405"/>
            <a:ext cx="1296144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Production Manager</a:t>
            </a:r>
            <a:endParaRPr lang="en-US" dirty="0"/>
          </a:p>
        </p:txBody>
      </p:sp>
      <p:sp>
        <p:nvSpPr>
          <p:cNvPr id="16" name="11 Rectángulo"/>
          <p:cNvSpPr/>
          <p:nvPr/>
        </p:nvSpPr>
        <p:spPr>
          <a:xfrm>
            <a:off x="2378828" y="4795405"/>
            <a:ext cx="1296144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Worker Manager</a:t>
            </a:r>
            <a:endParaRPr lang="en-US" dirty="0"/>
          </a:p>
        </p:txBody>
      </p:sp>
      <p:sp>
        <p:nvSpPr>
          <p:cNvPr id="17" name="13 Rectángulo"/>
          <p:cNvSpPr/>
          <p:nvPr/>
        </p:nvSpPr>
        <p:spPr>
          <a:xfrm>
            <a:off x="5475172" y="4867413"/>
            <a:ext cx="1296144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Squad Agent</a:t>
            </a:r>
            <a:endParaRPr lang="en-US" dirty="0"/>
          </a:p>
        </p:txBody>
      </p:sp>
      <p:sp>
        <p:nvSpPr>
          <p:cNvPr id="18" name="14 Rectángulo"/>
          <p:cNvSpPr/>
          <p:nvPr/>
        </p:nvSpPr>
        <p:spPr>
          <a:xfrm>
            <a:off x="5403164" y="4795405"/>
            <a:ext cx="1296144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Combat Agent</a:t>
            </a:r>
            <a:endParaRPr lang="en-US" dirty="0"/>
          </a:p>
        </p:txBody>
      </p:sp>
      <p:cxnSp>
        <p:nvCxnSpPr>
          <p:cNvPr id="19" name="16 Conector recto de flecha"/>
          <p:cNvCxnSpPr>
            <a:stCxn id="6" idx="2"/>
            <a:endCxn id="7" idx="0"/>
          </p:cNvCxnSpPr>
          <p:nvPr/>
        </p:nvCxnSpPr>
        <p:spPr>
          <a:xfrm>
            <a:off x="4539068" y="2059101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18 Conector recto de flecha"/>
          <p:cNvCxnSpPr>
            <a:stCxn id="7" idx="2"/>
            <a:endCxn id="10" idx="0"/>
          </p:cNvCxnSpPr>
          <p:nvPr/>
        </p:nvCxnSpPr>
        <p:spPr>
          <a:xfrm flipH="1">
            <a:off x="3026900" y="2779181"/>
            <a:ext cx="1512168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19 Conector recto de flecha"/>
          <p:cNvCxnSpPr>
            <a:stCxn id="7" idx="2"/>
            <a:endCxn id="11" idx="0"/>
          </p:cNvCxnSpPr>
          <p:nvPr/>
        </p:nvCxnSpPr>
        <p:spPr>
          <a:xfrm>
            <a:off x="4539068" y="2779181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22 Conector recto de flecha"/>
          <p:cNvCxnSpPr>
            <a:stCxn id="7" idx="2"/>
            <a:endCxn id="12" idx="0"/>
          </p:cNvCxnSpPr>
          <p:nvPr/>
        </p:nvCxnSpPr>
        <p:spPr>
          <a:xfrm>
            <a:off x="4539068" y="2779181"/>
            <a:ext cx="1512168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25 Conector recto de flecha"/>
          <p:cNvCxnSpPr>
            <a:stCxn id="10" idx="2"/>
            <a:endCxn id="16" idx="0"/>
          </p:cNvCxnSpPr>
          <p:nvPr/>
        </p:nvCxnSpPr>
        <p:spPr>
          <a:xfrm>
            <a:off x="3026900" y="3715285"/>
            <a:ext cx="0" cy="10801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28 Conector recto de flecha"/>
          <p:cNvCxnSpPr>
            <a:stCxn id="11" idx="2"/>
            <a:endCxn id="15" idx="0"/>
          </p:cNvCxnSpPr>
          <p:nvPr/>
        </p:nvCxnSpPr>
        <p:spPr>
          <a:xfrm>
            <a:off x="4539068" y="3715285"/>
            <a:ext cx="0" cy="10801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31 Conector recto de flecha"/>
          <p:cNvCxnSpPr>
            <a:stCxn id="12" idx="2"/>
            <a:endCxn id="14" idx="0"/>
          </p:cNvCxnSpPr>
          <p:nvPr/>
        </p:nvCxnSpPr>
        <p:spPr>
          <a:xfrm>
            <a:off x="6051236" y="3715285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34 Conector recto de flecha"/>
          <p:cNvCxnSpPr>
            <a:stCxn id="14" idx="2"/>
            <a:endCxn id="18" idx="0"/>
          </p:cNvCxnSpPr>
          <p:nvPr/>
        </p:nvCxnSpPr>
        <p:spPr>
          <a:xfrm>
            <a:off x="6051236" y="4579381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14 Rectángulo"/>
          <p:cNvSpPr/>
          <p:nvPr/>
        </p:nvSpPr>
        <p:spPr>
          <a:xfrm>
            <a:off x="5402059" y="4794278"/>
            <a:ext cx="1296144" cy="6480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Combat Agent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735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13</a:t>
            </a:fld>
            <a:r>
              <a:rPr lang="es-ES" dirty="0" smtClean="0"/>
              <a:t>/26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72635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An Influence Map Approach to Kiting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69992" y="836074"/>
            <a:ext cx="50475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When Can Kiting Be Performed?</a:t>
            </a:r>
            <a:endParaRPr lang="en-US" sz="2800" b="1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94" y="1508537"/>
            <a:ext cx="2572254" cy="2984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9092" y="1359294"/>
            <a:ext cx="4573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1.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892000" y="3063127"/>
            <a:ext cx="377026" cy="1192681"/>
            <a:chOff x="2858453" y="3063127"/>
            <a:chExt cx="377026" cy="1192681"/>
          </a:xfrm>
        </p:grpSpPr>
        <p:pic>
          <p:nvPicPr>
            <p:cNvPr id="12" name="Picture 5" descr="C:\Users\pepe\Downloads\homre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901196" y="3063127"/>
              <a:ext cx="292517" cy="690342"/>
            </a:xfrm>
            <a:prstGeom prst="rect">
              <a:avLst/>
            </a:prstGeom>
            <a:noFill/>
          </p:spPr>
        </p:pic>
        <p:sp>
          <p:nvSpPr>
            <p:cNvPr id="13" name="TextBox 12"/>
            <p:cNvSpPr txBox="1"/>
            <p:nvPr/>
          </p:nvSpPr>
          <p:spPr>
            <a:xfrm>
              <a:off x="2858453" y="3794143"/>
              <a:ext cx="3770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A</a:t>
              </a:r>
              <a:endParaRPr lang="en-US" sz="2400" b="1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103239" y="3063127"/>
            <a:ext cx="357189" cy="1192681"/>
            <a:chOff x="6103239" y="3063127"/>
            <a:chExt cx="357189" cy="1192681"/>
          </a:xfrm>
        </p:grpSpPr>
        <p:pic>
          <p:nvPicPr>
            <p:cNvPr id="15" name="Picture 5" descr="C:\Users\pepe\Downloads\homre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133126" y="3063127"/>
              <a:ext cx="292517" cy="690342"/>
            </a:xfrm>
            <a:prstGeom prst="rect">
              <a:avLst/>
            </a:prstGeom>
            <a:noFill/>
          </p:spPr>
        </p:pic>
        <p:sp>
          <p:nvSpPr>
            <p:cNvPr id="16" name="TextBox 15"/>
            <p:cNvSpPr txBox="1"/>
            <p:nvPr/>
          </p:nvSpPr>
          <p:spPr>
            <a:xfrm>
              <a:off x="6103239" y="3794143"/>
              <a:ext cx="3571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B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67735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5714E-6 4.39657E-6 L -0.10386 4.3965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9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1605E-6 4.39657E-6 L -0.29264 4.39657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3153512" y="5248830"/>
            <a:ext cx="754195" cy="737574"/>
            <a:chOff x="3153512" y="5248830"/>
            <a:chExt cx="754195" cy="737574"/>
          </a:xfrm>
        </p:grpSpPr>
        <p:sp>
          <p:nvSpPr>
            <p:cNvPr id="25" name="Curved Right Arrow 24"/>
            <p:cNvSpPr/>
            <p:nvPr/>
          </p:nvSpPr>
          <p:spPr>
            <a:xfrm>
              <a:off x="3201534" y="5248830"/>
              <a:ext cx="516335" cy="502444"/>
            </a:xfrm>
            <a:prstGeom prst="curved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53512" y="5617072"/>
              <a:ext cx="7541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turn 1</a:t>
              </a:r>
              <a:endParaRPr lang="en-US" dirty="0"/>
            </a:p>
          </p:txBody>
        </p:sp>
      </p:grp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14</a:t>
            </a:fld>
            <a:r>
              <a:rPr lang="es-ES" dirty="0" smtClean="0"/>
              <a:t>/26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72635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An Influence Map Approach to Kiting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69992" y="836074"/>
            <a:ext cx="50475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When Can Kiting Be Performed?</a:t>
            </a:r>
            <a:endParaRPr lang="en-US" sz="2800" b="1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94" y="1508537"/>
            <a:ext cx="2572254" cy="2984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9092" y="1359294"/>
            <a:ext cx="4573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092" y="1842919"/>
            <a:ext cx="4573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2.</a:t>
            </a:r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94" y="2004893"/>
            <a:ext cx="7786878" cy="296414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822" y="2571617"/>
            <a:ext cx="6056461" cy="66084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6312794" y="4376918"/>
            <a:ext cx="480812" cy="787082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4055432" y="4376918"/>
            <a:ext cx="480812" cy="1123134"/>
            <a:chOff x="4055432" y="4376918"/>
            <a:chExt cx="480812" cy="1123134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4055432" y="4376918"/>
              <a:ext cx="480812" cy="787082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4131308" y="5038387"/>
              <a:ext cx="3770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A</a:t>
              </a:r>
              <a:endParaRPr lang="en-US" sz="2400" b="1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388670" y="5038387"/>
            <a:ext cx="357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grpSp>
        <p:nvGrpSpPr>
          <p:cNvPr id="24" name="Group 23"/>
          <p:cNvGrpSpPr/>
          <p:nvPr/>
        </p:nvGrpSpPr>
        <p:grpSpPr>
          <a:xfrm>
            <a:off x="3284147" y="5624572"/>
            <a:ext cx="1363737" cy="390787"/>
            <a:chOff x="3284147" y="5624572"/>
            <a:chExt cx="1363737" cy="390787"/>
          </a:xfrm>
        </p:grpSpPr>
        <p:cxnSp>
          <p:nvCxnSpPr>
            <p:cNvPr id="18" name="Straight Arrow Connector 17"/>
            <p:cNvCxnSpPr/>
            <p:nvPr/>
          </p:nvCxnSpPr>
          <p:spPr>
            <a:xfrm flipH="1">
              <a:off x="3530610" y="5624572"/>
              <a:ext cx="78147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3284147" y="5646027"/>
              <a:ext cx="13637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deceleration</a:t>
              </a:r>
              <a:endParaRPr lang="en-US" dirty="0"/>
            </a:p>
          </p:txBody>
        </p:sp>
      </p:grpSp>
      <p:grpSp>
        <p:nvGrpSpPr>
          <p:cNvPr id="21" name="Group 20"/>
          <p:cNvGrpSpPr/>
          <p:nvPr/>
        </p:nvGrpSpPr>
        <p:grpSpPr>
          <a:xfrm flipH="1">
            <a:off x="3312933" y="4376918"/>
            <a:ext cx="480812" cy="1123134"/>
            <a:chOff x="4055432" y="4376918"/>
            <a:chExt cx="480812" cy="1123134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4055432" y="4376918"/>
              <a:ext cx="480812" cy="787082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4131308" y="5038387"/>
              <a:ext cx="3770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A</a:t>
              </a:r>
              <a:endParaRPr lang="en-US" sz="2400" b="1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341156" y="3469150"/>
            <a:ext cx="3047514" cy="1569237"/>
            <a:chOff x="3341156" y="3469150"/>
            <a:chExt cx="3047514" cy="1569237"/>
          </a:xfrm>
        </p:grpSpPr>
        <p:sp>
          <p:nvSpPr>
            <p:cNvPr id="28" name="Circular Arrow 27"/>
            <p:cNvSpPr/>
            <p:nvPr/>
          </p:nvSpPr>
          <p:spPr>
            <a:xfrm>
              <a:off x="3341156" y="3469150"/>
              <a:ext cx="3047514" cy="1569237"/>
            </a:xfrm>
            <a:prstGeom prst="circularArrow">
              <a:avLst>
                <a:gd name="adj1" fmla="val 12500"/>
                <a:gd name="adj2" fmla="val 948666"/>
                <a:gd name="adj3" fmla="val 20457681"/>
                <a:gd name="adj4" fmla="val 10800000"/>
                <a:gd name="adj5" fmla="val 12500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198101" y="3893934"/>
              <a:ext cx="12347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  <a:r>
                <a:rPr lang="en-US" dirty="0" smtClean="0"/>
                <a:t>ttack time</a:t>
              </a:r>
              <a:endParaRPr lang="en-US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159669" y="5248285"/>
            <a:ext cx="754195" cy="737574"/>
            <a:chOff x="3153512" y="5248830"/>
            <a:chExt cx="754195" cy="737574"/>
          </a:xfrm>
        </p:grpSpPr>
        <p:sp>
          <p:nvSpPr>
            <p:cNvPr id="32" name="Curved Right Arrow 31"/>
            <p:cNvSpPr/>
            <p:nvPr/>
          </p:nvSpPr>
          <p:spPr>
            <a:xfrm flipH="1">
              <a:off x="3201534" y="5248830"/>
              <a:ext cx="516335" cy="502444"/>
            </a:xfrm>
            <a:prstGeom prst="curved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153512" y="5617072"/>
              <a:ext cx="7541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</a:t>
              </a:r>
              <a:r>
                <a:rPr lang="en-US" dirty="0" smtClean="0"/>
                <a:t>urn 2</a:t>
              </a:r>
              <a:endParaRPr lang="en-US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271068" y="4376918"/>
            <a:ext cx="480812" cy="1123134"/>
            <a:chOff x="4055432" y="4376918"/>
            <a:chExt cx="480812" cy="1123134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4055432" y="4376918"/>
              <a:ext cx="480812" cy="787082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4131308" y="5038387"/>
              <a:ext cx="3770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A</a:t>
              </a:r>
              <a:endParaRPr lang="en-US" sz="2400" b="1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431787" y="5623445"/>
            <a:ext cx="1335785" cy="390787"/>
            <a:chOff x="3284147" y="5624572"/>
            <a:chExt cx="1335785" cy="390787"/>
          </a:xfrm>
        </p:grpSpPr>
        <p:cxnSp>
          <p:nvCxnSpPr>
            <p:cNvPr id="38" name="Straight Arrow Connector 37"/>
            <p:cNvCxnSpPr/>
            <p:nvPr/>
          </p:nvCxnSpPr>
          <p:spPr>
            <a:xfrm flipH="1">
              <a:off x="3530610" y="5624572"/>
              <a:ext cx="78147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3284147" y="5646027"/>
              <a:ext cx="13357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acceleration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29027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28586E-6 -2.52027E-6 L -0.08544 -2.52027E-6 " pathEditMode="relative" ptsTypes="AA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28586E-6 -2.52027E-6 L -0.08544 -2.52027E-6 " pathEditMode="relative" ptsTypes="AA">
                                      <p:cBhvr>
                                        <p:cTn id="4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15</a:t>
            </a:fld>
            <a:r>
              <a:rPr lang="es-ES" dirty="0" smtClean="0"/>
              <a:t>/26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72635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An Influence Map Approach to Kiting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69992" y="836074"/>
            <a:ext cx="50475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When Can Kiting Be Performed?</a:t>
            </a:r>
            <a:endParaRPr lang="en-US" sz="2800" b="1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94" y="1508537"/>
            <a:ext cx="2572254" cy="2984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9092" y="1359294"/>
            <a:ext cx="4573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092" y="1842919"/>
            <a:ext cx="4573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2.</a:t>
            </a:r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94" y="2004893"/>
            <a:ext cx="7786878" cy="296414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822" y="2571617"/>
            <a:ext cx="6056461" cy="66084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6312794" y="4376918"/>
            <a:ext cx="480812" cy="787082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2489347" y="4376918"/>
            <a:ext cx="480812" cy="1123134"/>
            <a:chOff x="4055432" y="4376918"/>
            <a:chExt cx="480812" cy="1123134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4055432" y="4376918"/>
              <a:ext cx="480812" cy="787082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4131308" y="5038387"/>
              <a:ext cx="3770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A</a:t>
              </a:r>
              <a:endParaRPr lang="en-US" sz="2400" b="1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388670" y="5038387"/>
            <a:ext cx="357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40" name="Oval 39"/>
          <p:cNvSpPr/>
          <p:nvPr/>
        </p:nvSpPr>
        <p:spPr>
          <a:xfrm>
            <a:off x="-1359237" y="735137"/>
            <a:ext cx="8105096" cy="8105096"/>
          </a:xfrm>
          <a:prstGeom prst="ellipse">
            <a:avLst/>
          </a:prstGeom>
          <a:noFill/>
          <a:ln w="38100" cmpd="sng">
            <a:solidFill>
              <a:srgbClr val="4F81BD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5198876" y="3433361"/>
            <a:ext cx="2708648" cy="2708648"/>
          </a:xfrm>
          <a:prstGeom prst="ellipse">
            <a:avLst/>
          </a:prstGeom>
          <a:noFill/>
          <a:ln w="38100" cmpd="sng">
            <a:solidFill>
              <a:srgbClr val="4F81BD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546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16</a:t>
            </a:fld>
            <a:r>
              <a:rPr lang="es-ES" dirty="0" smtClean="0"/>
              <a:t>/26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72635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An Influence Map Approach to Kiting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69992" y="836074"/>
            <a:ext cx="2334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Influence Map</a:t>
            </a:r>
            <a:endParaRPr lang="en-US" sz="2800" b="1" dirty="0"/>
          </a:p>
        </p:txBody>
      </p:sp>
      <p:graphicFrame>
        <p:nvGraphicFramePr>
          <p:cNvPr id="19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81460"/>
              </p:ext>
            </p:extLst>
          </p:nvPr>
        </p:nvGraphicFramePr>
        <p:xfrm>
          <a:off x="369992" y="1986338"/>
          <a:ext cx="3564000" cy="356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/>
                <a:gridCol w="396000"/>
                <a:gridCol w="396000"/>
                <a:gridCol w="396000"/>
                <a:gridCol w="396000"/>
                <a:gridCol w="396000"/>
                <a:gridCol w="396000"/>
                <a:gridCol w="396000"/>
                <a:gridCol w="396000"/>
              </a:tblGrid>
              <a:tr h="3960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516982" y="2568043"/>
            <a:ext cx="44881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Abstract information of relevant areas (numerical influence).</a:t>
            </a:r>
          </a:p>
          <a:p>
            <a:endParaRPr lang="en-US" sz="2000" dirty="0" smtClean="0"/>
          </a:p>
          <a:p>
            <a:r>
              <a:rPr lang="en-US" sz="2000" dirty="0" smtClean="0"/>
              <a:t>Spatial partition (walk tile map).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77739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17</a:t>
            </a:fld>
            <a:r>
              <a:rPr lang="es-ES" dirty="0" smtClean="0"/>
              <a:t>/26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72635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An Influence Map Approach to Kiting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69992" y="836074"/>
            <a:ext cx="2334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Influence Map</a:t>
            </a:r>
            <a:endParaRPr lang="en-US" sz="2800" b="1" dirty="0"/>
          </a:p>
        </p:txBody>
      </p:sp>
      <p:graphicFrame>
        <p:nvGraphicFramePr>
          <p:cNvPr id="19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335653"/>
              </p:ext>
            </p:extLst>
          </p:nvPr>
        </p:nvGraphicFramePr>
        <p:xfrm>
          <a:off x="369992" y="1986338"/>
          <a:ext cx="3564000" cy="356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/>
                <a:gridCol w="396000"/>
                <a:gridCol w="396000"/>
                <a:gridCol w="396000"/>
                <a:gridCol w="396000"/>
                <a:gridCol w="396000"/>
                <a:gridCol w="396000"/>
                <a:gridCol w="396000"/>
                <a:gridCol w="396000"/>
              </a:tblGrid>
              <a:tr h="3960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1" name="Picture 20" descr="C:\Users\pepe\Downloads\homre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6836" y="3981860"/>
            <a:ext cx="152559" cy="360040"/>
          </a:xfrm>
          <a:prstGeom prst="rect">
            <a:avLst/>
          </a:prstGeom>
          <a:noFill/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2" y="2653502"/>
            <a:ext cx="4381563" cy="571235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2" y="3828073"/>
            <a:ext cx="4571996" cy="6380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84013" y="1097684"/>
            <a:ext cx="2459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Influence Fields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207337" y="1986338"/>
            <a:ext cx="13655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Enemy unit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45035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18</a:t>
            </a:fld>
            <a:r>
              <a:rPr lang="es-ES" dirty="0" smtClean="0"/>
              <a:t>/26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72635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An Influence Map Approach to Kiting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69992" y="836074"/>
            <a:ext cx="2334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Influence Map</a:t>
            </a:r>
            <a:endParaRPr lang="en-US" sz="2800" b="1" dirty="0"/>
          </a:p>
        </p:txBody>
      </p:sp>
      <p:graphicFrame>
        <p:nvGraphicFramePr>
          <p:cNvPr id="19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028196"/>
              </p:ext>
            </p:extLst>
          </p:nvPr>
        </p:nvGraphicFramePr>
        <p:xfrm>
          <a:off x="369992" y="1986338"/>
          <a:ext cx="3564000" cy="356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"/>
                <a:gridCol w="396000"/>
                <a:gridCol w="396000"/>
                <a:gridCol w="396000"/>
                <a:gridCol w="396000"/>
                <a:gridCol w="396000"/>
                <a:gridCol w="396000"/>
                <a:gridCol w="396000"/>
                <a:gridCol w="396000"/>
              </a:tblGrid>
              <a:tr h="3960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1" name="Picture 20" descr="C:\Users\pepe\Downloads\homre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8971" y="3981860"/>
            <a:ext cx="152559" cy="36004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984013" y="1097684"/>
            <a:ext cx="2459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Influence Fields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207337" y="1986338"/>
            <a:ext cx="7537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Walls</a:t>
            </a:r>
            <a:endParaRPr lang="en-US" sz="2000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435" y="3094316"/>
            <a:ext cx="3083009" cy="92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593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19</a:t>
            </a:fld>
            <a:r>
              <a:rPr lang="es-ES" smtClean="0"/>
              <a:t>/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72635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An Influence Map Approach to Kiting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69992" y="836074"/>
            <a:ext cx="3686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Influence Map Example</a:t>
            </a:r>
            <a:endParaRPr lang="en-US" sz="2800" b="1" dirty="0"/>
          </a:p>
        </p:txBody>
      </p:sp>
      <p:pic>
        <p:nvPicPr>
          <p:cNvPr id="5" name="Picture 4" descr="VultureKiti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31" y="1359293"/>
            <a:ext cx="7331610" cy="549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750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20</a:t>
            </a:fld>
            <a:r>
              <a:rPr lang="es-ES" dirty="0" smtClean="0"/>
              <a:t>/30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72635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An Influence Map Approach to Kiting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69992" y="836074"/>
            <a:ext cx="25896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Target Selection</a:t>
            </a:r>
            <a:endParaRPr lang="en-US" sz="2800" b="1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68" y="1748742"/>
            <a:ext cx="6146800" cy="18415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908" y="4466718"/>
            <a:ext cx="4581292" cy="114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70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21</a:t>
            </a:fld>
            <a:r>
              <a:rPr lang="es-ES" dirty="0" smtClean="0"/>
              <a:t>/30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72635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An Influence Map Approach to Kiting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53527" y="648484"/>
            <a:ext cx="26176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Kiting Algorithm</a:t>
            </a:r>
            <a:endParaRPr lang="en-US" sz="2800" b="1" dirty="0"/>
          </a:p>
        </p:txBody>
      </p:sp>
      <p:sp>
        <p:nvSpPr>
          <p:cNvPr id="10" name="4 CuadroTexto"/>
          <p:cNvSpPr txBox="1"/>
          <p:nvPr/>
        </p:nvSpPr>
        <p:spPr>
          <a:xfrm>
            <a:off x="251520" y="1139174"/>
            <a:ext cx="8496944" cy="5324535"/>
          </a:xfrm>
          <a:prstGeom prst="rect">
            <a:avLst/>
          </a:prstGeom>
          <a:noFill/>
          <a:ln>
            <a:solidFill>
              <a:schemeClr val="accent1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tick() {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	target =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targetSelection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	if (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canKite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(target)) {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		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kitingAttack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(target);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	} else {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		attack(target);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	}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en-US" sz="2000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kitingAttack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(target) {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	position =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getSecurePosition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actualPos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	if (position ==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actualPos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) {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		attack(target);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	} else {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		move(position); // flee movement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	}</a:t>
            </a:r>
          </a:p>
          <a:p>
            <a:r>
              <a:rPr lang="en-US" sz="2000" dirty="0" smtClean="0"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675149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22</a:t>
            </a:fld>
            <a:r>
              <a:rPr lang="es-ES" dirty="0" smtClean="0"/>
              <a:t>/30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40896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Empirical Evaluation</a:t>
            </a: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69992" y="836074"/>
            <a:ext cx="57076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Experiment 1 – 1 Vulture </a:t>
            </a:r>
            <a:r>
              <a:rPr lang="en-US" sz="2800" b="1" dirty="0" err="1" smtClean="0"/>
              <a:t>vs</a:t>
            </a:r>
            <a:r>
              <a:rPr lang="en-US" sz="2800" b="1" dirty="0" smtClean="0"/>
              <a:t> 6 Zealots</a:t>
            </a:r>
            <a:endParaRPr lang="en-US" sz="2800" b="1" dirty="0"/>
          </a:p>
        </p:txBody>
      </p:sp>
      <p:pic>
        <p:nvPicPr>
          <p:cNvPr id="7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896" y="2408855"/>
            <a:ext cx="292517" cy="690342"/>
          </a:xfrm>
          <a:prstGeom prst="rect">
            <a:avLst/>
          </a:prstGeom>
          <a:noFill/>
        </p:spPr>
      </p:pic>
      <p:pic>
        <p:nvPicPr>
          <p:cNvPr id="10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6051" y="1862813"/>
            <a:ext cx="292517" cy="690342"/>
          </a:xfrm>
          <a:prstGeom prst="rect">
            <a:avLst/>
          </a:prstGeom>
          <a:noFill/>
        </p:spPr>
      </p:pic>
      <p:pic>
        <p:nvPicPr>
          <p:cNvPr id="11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17316" y="1862813"/>
            <a:ext cx="292517" cy="690342"/>
          </a:xfrm>
          <a:prstGeom prst="rect">
            <a:avLst/>
          </a:prstGeom>
          <a:noFill/>
        </p:spPr>
      </p:pic>
      <p:pic>
        <p:nvPicPr>
          <p:cNvPr id="12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7860" y="1862813"/>
            <a:ext cx="292517" cy="690342"/>
          </a:xfrm>
          <a:prstGeom prst="rect">
            <a:avLst/>
          </a:prstGeom>
          <a:noFill/>
        </p:spPr>
      </p:pic>
      <p:pic>
        <p:nvPicPr>
          <p:cNvPr id="13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42192" y="2898326"/>
            <a:ext cx="292517" cy="690342"/>
          </a:xfrm>
          <a:prstGeom prst="rect">
            <a:avLst/>
          </a:prstGeom>
          <a:noFill/>
        </p:spPr>
      </p:pic>
      <p:pic>
        <p:nvPicPr>
          <p:cNvPr id="14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3457" y="2898326"/>
            <a:ext cx="292517" cy="690342"/>
          </a:xfrm>
          <a:prstGeom prst="rect">
            <a:avLst/>
          </a:prstGeom>
          <a:noFill/>
        </p:spPr>
      </p:pic>
      <p:pic>
        <p:nvPicPr>
          <p:cNvPr id="15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44001" y="2898326"/>
            <a:ext cx="292517" cy="6903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64591" y="2376962"/>
            <a:ext cx="587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/>
              <a:t>vs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713664" y="1943614"/>
            <a:ext cx="432682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Settings: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Default behavior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Influence Map (enemy)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Influence Map (enemy + walls)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IM + Target Selection (perfect kiting)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334114" y="4230047"/>
            <a:ext cx="3918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After 1.000 games with each setting</a:t>
            </a:r>
            <a:endParaRPr lang="en-US" sz="2000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848805"/>
              </p:ext>
            </p:extLst>
          </p:nvPr>
        </p:nvGraphicFramePr>
        <p:xfrm>
          <a:off x="334114" y="4817842"/>
          <a:ext cx="4176343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450"/>
                <a:gridCol w="692699"/>
                <a:gridCol w="880307"/>
                <a:gridCol w="851443"/>
                <a:gridCol w="85144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Setting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Games won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0.0 %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24.9</a:t>
                      </a:r>
                      <a:r>
                        <a:rPr lang="en-US" baseline="0" dirty="0" smtClean="0"/>
                        <a:t> 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85.5 %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95.2 %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351892"/>
              </p:ext>
            </p:extLst>
          </p:nvPr>
        </p:nvGraphicFramePr>
        <p:xfrm>
          <a:off x="5016500" y="4149050"/>
          <a:ext cx="3670300" cy="2152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72696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Graphic spid="18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23</a:t>
            </a:fld>
            <a:r>
              <a:rPr lang="es-ES" dirty="0" smtClean="0"/>
              <a:t>/30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40896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Empirical Evaluation</a:t>
            </a: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69992" y="836074"/>
            <a:ext cx="58509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Experiment 2 – 4 Vultures </a:t>
            </a:r>
            <a:r>
              <a:rPr lang="en-US" sz="2800" b="1" dirty="0" err="1" smtClean="0"/>
              <a:t>vs</a:t>
            </a:r>
            <a:r>
              <a:rPr lang="en-US" sz="2800" b="1" dirty="0" smtClean="0"/>
              <a:t> 6 Zealots</a:t>
            </a:r>
            <a:endParaRPr lang="en-US" sz="2800" b="1" dirty="0"/>
          </a:p>
        </p:txBody>
      </p:sp>
      <p:pic>
        <p:nvPicPr>
          <p:cNvPr id="10" name="Picture 5" descr="C:\Users\pepe\Downloads\homre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6051" y="1862813"/>
            <a:ext cx="292517" cy="690342"/>
          </a:xfrm>
          <a:prstGeom prst="rect">
            <a:avLst/>
          </a:prstGeom>
          <a:noFill/>
        </p:spPr>
      </p:pic>
      <p:pic>
        <p:nvPicPr>
          <p:cNvPr id="11" name="Picture 5" descr="C:\Users\pepe\Downloads\homre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17316" y="1862813"/>
            <a:ext cx="292517" cy="690342"/>
          </a:xfrm>
          <a:prstGeom prst="rect">
            <a:avLst/>
          </a:prstGeom>
          <a:noFill/>
        </p:spPr>
      </p:pic>
      <p:pic>
        <p:nvPicPr>
          <p:cNvPr id="12" name="Picture 5" descr="C:\Users\pepe\Downloads\homre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7860" y="1862813"/>
            <a:ext cx="292517" cy="690342"/>
          </a:xfrm>
          <a:prstGeom prst="rect">
            <a:avLst/>
          </a:prstGeom>
          <a:noFill/>
        </p:spPr>
      </p:pic>
      <p:pic>
        <p:nvPicPr>
          <p:cNvPr id="13" name="Picture 5" descr="C:\Users\pepe\Downloads\homre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2192" y="2898326"/>
            <a:ext cx="292517" cy="690342"/>
          </a:xfrm>
          <a:prstGeom prst="rect">
            <a:avLst/>
          </a:prstGeom>
          <a:noFill/>
        </p:spPr>
      </p:pic>
      <p:pic>
        <p:nvPicPr>
          <p:cNvPr id="14" name="Picture 5" descr="C:\Users\pepe\Downloads\homre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3457" y="2898326"/>
            <a:ext cx="292517" cy="690342"/>
          </a:xfrm>
          <a:prstGeom prst="rect">
            <a:avLst/>
          </a:prstGeom>
          <a:noFill/>
        </p:spPr>
      </p:pic>
      <p:pic>
        <p:nvPicPr>
          <p:cNvPr id="15" name="Picture 5" descr="C:\Users\pepe\Downloads\homre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44001" y="2898326"/>
            <a:ext cx="292517" cy="6903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615950" y="2376962"/>
            <a:ext cx="587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/>
              <a:t>vs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713664" y="1943614"/>
            <a:ext cx="432682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Settings: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Default behavior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Influence Map (enemy)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Influence Map (enemy + walls)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IM + Target Selection (perfect kiting)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334114" y="4230047"/>
            <a:ext cx="3918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After 1.000 games with each setting</a:t>
            </a:r>
            <a:endParaRPr lang="en-US" sz="2000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458338"/>
              </p:ext>
            </p:extLst>
          </p:nvPr>
        </p:nvGraphicFramePr>
        <p:xfrm>
          <a:off x="334114" y="4817842"/>
          <a:ext cx="4176343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450"/>
                <a:gridCol w="692699"/>
                <a:gridCol w="880307"/>
                <a:gridCol w="851443"/>
                <a:gridCol w="85144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Setting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Games won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0.0 %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98.8</a:t>
                      </a:r>
                      <a:r>
                        <a:rPr lang="en-US" baseline="0" dirty="0" smtClean="0"/>
                        <a:t> 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100 %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100 %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9" name="Picture 5" descr="C:\Users\pepe\Downloads\homre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7067" y="1943614"/>
            <a:ext cx="292517" cy="690342"/>
          </a:xfrm>
          <a:prstGeom prst="rect">
            <a:avLst/>
          </a:prstGeom>
          <a:noFill/>
        </p:spPr>
      </p:pic>
      <p:pic>
        <p:nvPicPr>
          <p:cNvPr id="20" name="Picture 5" descr="C:\Users\pepe\Downloads\homre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8332" y="1943614"/>
            <a:ext cx="292517" cy="690342"/>
          </a:xfrm>
          <a:prstGeom prst="rect">
            <a:avLst/>
          </a:prstGeom>
          <a:noFill/>
        </p:spPr>
      </p:pic>
      <p:pic>
        <p:nvPicPr>
          <p:cNvPr id="21" name="Picture 5" descr="C:\Users\pepe\Downloads\homre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208" y="2979127"/>
            <a:ext cx="292517" cy="690342"/>
          </a:xfrm>
          <a:prstGeom prst="rect">
            <a:avLst/>
          </a:prstGeom>
          <a:noFill/>
        </p:spPr>
      </p:pic>
      <p:pic>
        <p:nvPicPr>
          <p:cNvPr id="22" name="Picture 5" descr="C:\Users\pepe\Downloads\homre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4473" y="2979127"/>
            <a:ext cx="292517" cy="690342"/>
          </a:xfrm>
          <a:prstGeom prst="rect">
            <a:avLst/>
          </a:prstGeom>
          <a:noFill/>
        </p:spPr>
      </p:pic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5989451"/>
              </p:ext>
            </p:extLst>
          </p:nvPr>
        </p:nvGraphicFramePr>
        <p:xfrm>
          <a:off x="5016500" y="4102688"/>
          <a:ext cx="3670300" cy="2152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67342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Graphic spid="23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24</a:t>
            </a:fld>
            <a:r>
              <a:rPr lang="es-ES" dirty="0" smtClean="0"/>
              <a:t>/30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40896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Empirical Evaluation</a:t>
            </a: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69992" y="836074"/>
            <a:ext cx="63518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Comparison between experiment 1 and 2</a:t>
            </a:r>
            <a:endParaRPr lang="en-US" sz="2800" b="1" dirty="0"/>
          </a:p>
        </p:txBody>
      </p:sp>
      <p:graphicFrame>
        <p:nvGraphicFramePr>
          <p:cNvPr id="24" name="1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527368"/>
              </p:ext>
            </p:extLst>
          </p:nvPr>
        </p:nvGraphicFramePr>
        <p:xfrm>
          <a:off x="987363" y="2077963"/>
          <a:ext cx="3430086" cy="2112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1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2141928"/>
              </p:ext>
            </p:extLst>
          </p:nvPr>
        </p:nvGraphicFramePr>
        <p:xfrm>
          <a:off x="987363" y="4243354"/>
          <a:ext cx="3430088" cy="2112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7406367"/>
              </p:ext>
            </p:extLst>
          </p:nvPr>
        </p:nvGraphicFramePr>
        <p:xfrm>
          <a:off x="4774038" y="4243354"/>
          <a:ext cx="3451774" cy="2112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25634" y="1508370"/>
            <a:ext cx="15727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Experiment 1</a:t>
            </a:r>
            <a:endParaRPr lang="en-US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5766817" y="1508370"/>
            <a:ext cx="15727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Experiment 2</a:t>
            </a:r>
            <a:endParaRPr lang="en-US" sz="2000" dirty="0"/>
          </a:p>
        </p:txBody>
      </p:sp>
      <p:graphicFrame>
        <p:nvGraphicFramePr>
          <p:cNvPr id="14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3237983"/>
              </p:ext>
            </p:extLst>
          </p:nvPr>
        </p:nvGraphicFramePr>
        <p:xfrm>
          <a:off x="4769380" y="2077963"/>
          <a:ext cx="3456432" cy="211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703822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25</a:t>
            </a:fld>
            <a:r>
              <a:rPr lang="es-ES" dirty="0" smtClean="0"/>
              <a:t>/30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40896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Empirical Evaluation</a:t>
            </a: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69992" y="836074"/>
            <a:ext cx="42656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Experiment 3 – 1 Full Game</a:t>
            </a:r>
            <a:endParaRPr lang="en-US" sz="2800" b="1" dirty="0"/>
          </a:p>
        </p:txBody>
      </p:sp>
      <p:pic>
        <p:nvPicPr>
          <p:cNvPr id="10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65930" y="1862813"/>
            <a:ext cx="292517" cy="690342"/>
          </a:xfrm>
          <a:prstGeom prst="rect">
            <a:avLst/>
          </a:prstGeom>
          <a:noFill/>
        </p:spPr>
      </p:pic>
      <p:pic>
        <p:nvPicPr>
          <p:cNvPr id="11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47195" y="1862813"/>
            <a:ext cx="292517" cy="690342"/>
          </a:xfrm>
          <a:prstGeom prst="rect">
            <a:avLst/>
          </a:prstGeom>
          <a:noFill/>
        </p:spPr>
      </p:pic>
      <p:pic>
        <p:nvPicPr>
          <p:cNvPr id="12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67739" y="1862813"/>
            <a:ext cx="292517" cy="690342"/>
          </a:xfrm>
          <a:prstGeom prst="rect">
            <a:avLst/>
          </a:prstGeom>
          <a:noFill/>
        </p:spPr>
      </p:pic>
      <p:pic>
        <p:nvPicPr>
          <p:cNvPr id="13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2071" y="2898326"/>
            <a:ext cx="292517" cy="690342"/>
          </a:xfrm>
          <a:prstGeom prst="rect">
            <a:avLst/>
          </a:prstGeom>
          <a:noFill/>
        </p:spPr>
      </p:pic>
      <p:pic>
        <p:nvPicPr>
          <p:cNvPr id="14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53336" y="2898326"/>
            <a:ext cx="292517" cy="690342"/>
          </a:xfrm>
          <a:prstGeom prst="rect">
            <a:avLst/>
          </a:prstGeom>
          <a:noFill/>
        </p:spPr>
      </p:pic>
      <p:pic>
        <p:nvPicPr>
          <p:cNvPr id="15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73880" y="2898326"/>
            <a:ext cx="292517" cy="6903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029092" y="2384322"/>
            <a:ext cx="587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/>
              <a:t>vs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713664" y="1943614"/>
            <a:ext cx="432682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Settings: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Default behavior</a:t>
            </a:r>
            <a:endParaRPr lang="en-US" sz="2000" strike="sngStrike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000" strike="sngStrike" dirty="0" smtClean="0"/>
              <a:t>Influence Map (enemy)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strike="sngStrike" dirty="0" smtClean="0"/>
              <a:t>Influence Map (enemy + walls)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IM + Target Selection (perfect kiting)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334114" y="4230047"/>
            <a:ext cx="3918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After 1.000 games with each setting</a:t>
            </a:r>
            <a:endParaRPr lang="en-US" sz="2000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077133"/>
              </p:ext>
            </p:extLst>
          </p:nvPr>
        </p:nvGraphicFramePr>
        <p:xfrm>
          <a:off x="334114" y="4817842"/>
          <a:ext cx="4176343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450"/>
                <a:gridCol w="800242"/>
                <a:gridCol w="772764"/>
                <a:gridCol w="851443"/>
                <a:gridCol w="85144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Setting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Games won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17.6 %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96.0 %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1994344"/>
              </p:ext>
            </p:extLst>
          </p:nvPr>
        </p:nvGraphicFramePr>
        <p:xfrm>
          <a:off x="5322369" y="3594100"/>
          <a:ext cx="2857500" cy="2762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0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160" y="1858929"/>
            <a:ext cx="292517" cy="690342"/>
          </a:xfrm>
          <a:prstGeom prst="rect">
            <a:avLst/>
          </a:prstGeom>
          <a:noFill/>
        </p:spPr>
      </p:pic>
      <p:pic>
        <p:nvPicPr>
          <p:cNvPr id="21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3425" y="1858929"/>
            <a:ext cx="292517" cy="690342"/>
          </a:xfrm>
          <a:prstGeom prst="rect">
            <a:avLst/>
          </a:prstGeom>
          <a:noFill/>
        </p:spPr>
      </p:pic>
      <p:pic>
        <p:nvPicPr>
          <p:cNvPr id="22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13969" y="1858929"/>
            <a:ext cx="292517" cy="690342"/>
          </a:xfrm>
          <a:prstGeom prst="rect">
            <a:avLst/>
          </a:prstGeom>
          <a:noFill/>
        </p:spPr>
      </p:pic>
      <p:pic>
        <p:nvPicPr>
          <p:cNvPr id="23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8301" y="2894442"/>
            <a:ext cx="292517" cy="690342"/>
          </a:xfrm>
          <a:prstGeom prst="rect">
            <a:avLst/>
          </a:prstGeom>
          <a:noFill/>
        </p:spPr>
      </p:pic>
      <p:pic>
        <p:nvPicPr>
          <p:cNvPr id="24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66" y="2894442"/>
            <a:ext cx="292517" cy="690342"/>
          </a:xfrm>
          <a:prstGeom prst="rect">
            <a:avLst/>
          </a:prstGeom>
          <a:noFill/>
        </p:spPr>
      </p:pic>
      <p:pic>
        <p:nvPicPr>
          <p:cNvPr id="25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0110" y="2894442"/>
            <a:ext cx="292517" cy="690342"/>
          </a:xfrm>
          <a:prstGeom prst="rect">
            <a:avLst/>
          </a:prstGeom>
          <a:noFill/>
        </p:spPr>
      </p:pic>
      <p:pic>
        <p:nvPicPr>
          <p:cNvPr id="26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8330" y="2015213"/>
            <a:ext cx="292517" cy="690342"/>
          </a:xfrm>
          <a:prstGeom prst="rect">
            <a:avLst/>
          </a:prstGeom>
          <a:noFill/>
        </p:spPr>
      </p:pic>
      <p:pic>
        <p:nvPicPr>
          <p:cNvPr id="27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99595" y="2015213"/>
            <a:ext cx="292517" cy="690342"/>
          </a:xfrm>
          <a:prstGeom prst="rect">
            <a:avLst/>
          </a:prstGeom>
          <a:noFill/>
        </p:spPr>
      </p:pic>
      <p:pic>
        <p:nvPicPr>
          <p:cNvPr id="28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20139" y="2015213"/>
            <a:ext cx="292517" cy="690342"/>
          </a:xfrm>
          <a:prstGeom prst="rect">
            <a:avLst/>
          </a:prstGeom>
          <a:noFill/>
        </p:spPr>
      </p:pic>
      <p:pic>
        <p:nvPicPr>
          <p:cNvPr id="29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24471" y="3050726"/>
            <a:ext cx="292517" cy="690342"/>
          </a:xfrm>
          <a:prstGeom prst="rect">
            <a:avLst/>
          </a:prstGeom>
          <a:noFill/>
        </p:spPr>
      </p:pic>
      <p:pic>
        <p:nvPicPr>
          <p:cNvPr id="30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05736" y="3050726"/>
            <a:ext cx="292517" cy="690342"/>
          </a:xfrm>
          <a:prstGeom prst="rect">
            <a:avLst/>
          </a:prstGeom>
          <a:noFill/>
        </p:spPr>
      </p:pic>
      <p:pic>
        <p:nvPicPr>
          <p:cNvPr id="31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26280" y="3050726"/>
            <a:ext cx="292517" cy="690342"/>
          </a:xfrm>
          <a:prstGeom prst="rect">
            <a:avLst/>
          </a:prstGeom>
          <a:noFill/>
        </p:spPr>
      </p:pic>
      <p:pic>
        <p:nvPicPr>
          <p:cNvPr id="32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70730" y="2167613"/>
            <a:ext cx="292517" cy="690342"/>
          </a:xfrm>
          <a:prstGeom prst="rect">
            <a:avLst/>
          </a:prstGeom>
          <a:noFill/>
        </p:spPr>
      </p:pic>
      <p:pic>
        <p:nvPicPr>
          <p:cNvPr id="33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51995" y="2167613"/>
            <a:ext cx="292517" cy="690342"/>
          </a:xfrm>
          <a:prstGeom prst="rect">
            <a:avLst/>
          </a:prstGeom>
          <a:noFill/>
        </p:spPr>
      </p:pic>
      <p:pic>
        <p:nvPicPr>
          <p:cNvPr id="34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72539" y="2167613"/>
            <a:ext cx="292517" cy="690342"/>
          </a:xfrm>
          <a:prstGeom prst="rect">
            <a:avLst/>
          </a:prstGeom>
          <a:noFill/>
        </p:spPr>
      </p:pic>
      <p:pic>
        <p:nvPicPr>
          <p:cNvPr id="35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76871" y="3203126"/>
            <a:ext cx="292517" cy="690342"/>
          </a:xfrm>
          <a:prstGeom prst="rect">
            <a:avLst/>
          </a:prstGeom>
          <a:noFill/>
        </p:spPr>
      </p:pic>
      <p:pic>
        <p:nvPicPr>
          <p:cNvPr id="36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58136" y="3203126"/>
            <a:ext cx="292517" cy="690342"/>
          </a:xfrm>
          <a:prstGeom prst="rect">
            <a:avLst/>
          </a:prstGeom>
          <a:noFill/>
        </p:spPr>
      </p:pic>
      <p:pic>
        <p:nvPicPr>
          <p:cNvPr id="37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78680" y="3203126"/>
            <a:ext cx="292517" cy="690342"/>
          </a:xfrm>
          <a:prstGeom prst="rect">
            <a:avLst/>
          </a:prstGeom>
          <a:noFill/>
        </p:spPr>
      </p:pic>
      <p:pic>
        <p:nvPicPr>
          <p:cNvPr id="39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560" y="2011329"/>
            <a:ext cx="292517" cy="690342"/>
          </a:xfrm>
          <a:prstGeom prst="rect">
            <a:avLst/>
          </a:prstGeom>
          <a:noFill/>
        </p:spPr>
      </p:pic>
      <p:pic>
        <p:nvPicPr>
          <p:cNvPr id="40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5825" y="2011329"/>
            <a:ext cx="292517" cy="690342"/>
          </a:xfrm>
          <a:prstGeom prst="rect">
            <a:avLst/>
          </a:prstGeom>
          <a:noFill/>
        </p:spPr>
      </p:pic>
      <p:pic>
        <p:nvPicPr>
          <p:cNvPr id="41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66369" y="2011329"/>
            <a:ext cx="292517" cy="690342"/>
          </a:xfrm>
          <a:prstGeom prst="rect">
            <a:avLst/>
          </a:prstGeom>
          <a:noFill/>
        </p:spPr>
      </p:pic>
      <p:pic>
        <p:nvPicPr>
          <p:cNvPr id="42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01" y="3046842"/>
            <a:ext cx="292517" cy="690342"/>
          </a:xfrm>
          <a:prstGeom prst="rect">
            <a:avLst/>
          </a:prstGeom>
          <a:noFill/>
        </p:spPr>
      </p:pic>
      <p:pic>
        <p:nvPicPr>
          <p:cNvPr id="43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1966" y="3046842"/>
            <a:ext cx="292517" cy="690342"/>
          </a:xfrm>
          <a:prstGeom prst="rect">
            <a:avLst/>
          </a:prstGeom>
          <a:noFill/>
        </p:spPr>
      </p:pic>
      <p:pic>
        <p:nvPicPr>
          <p:cNvPr id="44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2510" y="3046842"/>
            <a:ext cx="292517" cy="690342"/>
          </a:xfrm>
          <a:prstGeom prst="rect">
            <a:avLst/>
          </a:prstGeom>
          <a:noFill/>
        </p:spPr>
      </p:pic>
      <p:pic>
        <p:nvPicPr>
          <p:cNvPr id="45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6960" y="2163729"/>
            <a:ext cx="292517" cy="690342"/>
          </a:xfrm>
          <a:prstGeom prst="rect">
            <a:avLst/>
          </a:prstGeom>
          <a:noFill/>
        </p:spPr>
      </p:pic>
      <p:pic>
        <p:nvPicPr>
          <p:cNvPr id="46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98225" y="2163729"/>
            <a:ext cx="292517" cy="690342"/>
          </a:xfrm>
          <a:prstGeom prst="rect">
            <a:avLst/>
          </a:prstGeom>
          <a:noFill/>
        </p:spPr>
      </p:pic>
      <p:pic>
        <p:nvPicPr>
          <p:cNvPr id="47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18769" y="2163729"/>
            <a:ext cx="292517" cy="690342"/>
          </a:xfrm>
          <a:prstGeom prst="rect">
            <a:avLst/>
          </a:prstGeom>
          <a:noFill/>
        </p:spPr>
      </p:pic>
      <p:pic>
        <p:nvPicPr>
          <p:cNvPr id="48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3101" y="3199242"/>
            <a:ext cx="292517" cy="690342"/>
          </a:xfrm>
          <a:prstGeom prst="rect">
            <a:avLst/>
          </a:prstGeom>
          <a:noFill/>
        </p:spPr>
      </p:pic>
      <p:pic>
        <p:nvPicPr>
          <p:cNvPr id="49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4366" y="3199242"/>
            <a:ext cx="292517" cy="690342"/>
          </a:xfrm>
          <a:prstGeom prst="rect">
            <a:avLst/>
          </a:prstGeom>
          <a:noFill/>
        </p:spPr>
      </p:pic>
      <p:pic>
        <p:nvPicPr>
          <p:cNvPr id="50" name="Picture 5" descr="C:\Users\pepe\Downloads\homre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4910" y="3199242"/>
            <a:ext cx="292517" cy="690342"/>
          </a:xfrm>
          <a:prstGeom prst="rect">
            <a:avLst/>
          </a:prstGeom>
          <a:noFill/>
        </p:spPr>
      </p:pic>
      <p:sp>
        <p:nvSpPr>
          <p:cNvPr id="51" name="TextBox 50"/>
          <p:cNvSpPr txBox="1"/>
          <p:nvPr/>
        </p:nvSpPr>
        <p:spPr>
          <a:xfrm>
            <a:off x="132880" y="6202461"/>
            <a:ext cx="83096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AIIDE 2011 Competition: http://</a:t>
            </a:r>
            <a:r>
              <a:rPr lang="en-US" sz="1400" dirty="0" err="1" smtClean="0"/>
              <a:t>www.youtube.com</a:t>
            </a:r>
            <a:r>
              <a:rPr lang="en-US" sz="1400" dirty="0" smtClean="0"/>
              <a:t>/</a:t>
            </a:r>
            <a:r>
              <a:rPr lang="en-US" sz="1400" dirty="0" err="1" smtClean="0"/>
              <a:t>watch?feature</a:t>
            </a:r>
            <a:r>
              <a:rPr lang="en-US" sz="1400" dirty="0" smtClean="0"/>
              <a:t>=</a:t>
            </a:r>
            <a:r>
              <a:rPr lang="en-US" sz="1400" dirty="0" err="1" smtClean="0"/>
              <a:t>player_detailpage&amp;v</a:t>
            </a:r>
            <a:r>
              <a:rPr lang="en-US" sz="1400" dirty="0" smtClean="0"/>
              <a:t>=xXsx1ma3_ko#t=225s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67342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Graphic spid="19" grpId="0">
        <p:bldAsOne/>
      </p:bldGraphic>
      <p:bldP spid="5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26</a:t>
            </a:fld>
            <a:r>
              <a:rPr lang="es-ES" dirty="0" smtClean="0"/>
              <a:t>/30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58096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Conclusions and Future Work</a:t>
            </a: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54671" y="867780"/>
            <a:ext cx="1951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Conclusions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721885" y="859041"/>
            <a:ext cx="20094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Future work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54671" y="1610652"/>
            <a:ext cx="4334595" cy="1621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Huge improvement when kiting is possible</a:t>
            </a:r>
            <a:br>
              <a:rPr lang="en-US" sz="2000" dirty="0" smtClean="0"/>
            </a:br>
            <a:r>
              <a:rPr lang="en-US" sz="2000" dirty="0" smtClean="0"/>
              <a:t>% victories increases 445.45% !!!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Computationally tractable to be used in real-time conditions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21885" y="1610652"/>
            <a:ext cx="43345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More complex kiting behavior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Earn time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Ambush (cooperation)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3789040"/>
            <a:ext cx="3411733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696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1714</TotalTime>
  <Words>842</Words>
  <Application>Microsoft Macintosh PowerPoint</Application>
  <PresentationFormat>On-screen Show (4:3)</PresentationFormat>
  <Paragraphs>327</Paragraphs>
  <Slides>26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Drexel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Alberto Uriarte</dc:creator>
  <cp:lastModifiedBy>Alberto Uriarte</cp:lastModifiedBy>
  <cp:revision>47</cp:revision>
  <dcterms:created xsi:type="dcterms:W3CDTF">2012-10-03T13:51:19Z</dcterms:created>
  <dcterms:modified xsi:type="dcterms:W3CDTF">2012-10-09T15:24:17Z</dcterms:modified>
</cp:coreProperties>
</file>