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0"/>
  </p:notesMasterIdLst>
  <p:sldIdLst>
    <p:sldId id="257" r:id="rId2"/>
    <p:sldId id="370" r:id="rId3"/>
    <p:sldId id="310" r:id="rId4"/>
    <p:sldId id="372" r:id="rId5"/>
    <p:sldId id="414" r:id="rId6"/>
    <p:sldId id="317" r:id="rId7"/>
    <p:sldId id="415" r:id="rId8"/>
    <p:sldId id="371" r:id="rId9"/>
    <p:sldId id="373" r:id="rId10"/>
    <p:sldId id="377" r:id="rId11"/>
    <p:sldId id="395" r:id="rId12"/>
    <p:sldId id="400" r:id="rId13"/>
    <p:sldId id="374" r:id="rId14"/>
    <p:sldId id="378" r:id="rId15"/>
    <p:sldId id="379" r:id="rId16"/>
    <p:sldId id="397" r:id="rId17"/>
    <p:sldId id="398" r:id="rId18"/>
    <p:sldId id="402" r:id="rId19"/>
    <p:sldId id="401" r:id="rId20"/>
    <p:sldId id="403" r:id="rId21"/>
    <p:sldId id="404" r:id="rId22"/>
    <p:sldId id="405" r:id="rId23"/>
    <p:sldId id="406" r:id="rId24"/>
    <p:sldId id="386" r:id="rId25"/>
    <p:sldId id="387" r:id="rId26"/>
    <p:sldId id="375" r:id="rId27"/>
    <p:sldId id="384" r:id="rId28"/>
    <p:sldId id="385" r:id="rId29"/>
    <p:sldId id="407" r:id="rId30"/>
    <p:sldId id="408" r:id="rId31"/>
    <p:sldId id="388" r:id="rId32"/>
    <p:sldId id="409" r:id="rId33"/>
    <p:sldId id="410" r:id="rId34"/>
    <p:sldId id="389" r:id="rId35"/>
    <p:sldId id="412" r:id="rId36"/>
    <p:sldId id="413" r:id="rId37"/>
    <p:sldId id="383" r:id="rId38"/>
    <p:sldId id="376" r:id="rId3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EEF4"/>
    <a:srgbClr val="CED9E8"/>
    <a:srgbClr val="F0BF03"/>
    <a:srgbClr val="101C3F"/>
    <a:srgbClr val="EAC52C"/>
    <a:srgbClr val="1F497D"/>
    <a:srgbClr val="23346D"/>
    <a:srgbClr val="1015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984" autoAdjust="0"/>
  </p:normalViewPr>
  <p:slideViewPr>
    <p:cSldViewPr snapToGrid="0" snapToObjects="1">
      <p:cViewPr varScale="1">
        <p:scale>
          <a:sx n="94" d="100"/>
          <a:sy n="94" d="100"/>
        </p:scale>
        <p:origin x="-57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notesMaster" Target="notesMasters/notesMaster1.xml"/><Relationship Id="rId41" Type="http://schemas.openxmlformats.org/officeDocument/2006/relationships/printerSettings" Target="printerSettings/printerSettings1.bin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Relationship Id="rId4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4E560C-9FC7-FF44-A295-DC9AE0021A96}" type="datetimeFigureOut">
              <a:rPr lang="en-US" smtClean="0"/>
              <a:t>10/2/14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5B003A-F886-624A-A704-B86594CF8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0729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8E00D4-90F1-4B43-9FF6-B0740253318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B003A-F886-624A-A704-B86594CF820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0627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B003A-F886-624A-A704-B86594CF820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0627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B003A-F886-624A-A704-B86594CF820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0627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B003A-F886-624A-A704-B86594CF820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0627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Voronoi</a:t>
            </a:r>
            <a:r>
              <a:rPr lang="en-US" dirty="0" smtClean="0"/>
              <a:t> diagram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B003A-F886-624A-A704-B86594CF820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6281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10^10</a:t>
            </a:r>
            <a:br>
              <a:rPr lang="en-US" dirty="0" smtClean="0"/>
            </a:br>
            <a:r>
              <a:rPr lang="en-US" dirty="0" smtClean="0"/>
              <a:t>15 minutes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B003A-F886-624A-A704-B86594CF820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8864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10^10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B003A-F886-624A-A704-B86594CF820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8864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400 frames = 16 seconds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B003A-F886-624A-A704-B86594CF8201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6911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8E00D4-90F1-4B43-9FF6-B0740253318C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images.forbes.com/media/lists/94/2010/logos/drexel-university.jpg"/>
          <p:cNvPicPr>
            <a:picLocks noChangeAspect="1" noChangeArrowheads="1"/>
          </p:cNvPicPr>
          <p:nvPr userDrawn="1"/>
        </p:nvPicPr>
        <p:blipFill rotWithShape="1">
          <a:blip r:embed="rId2" cstate="print"/>
          <a:srcRect t="414" r="1088"/>
          <a:stretch/>
        </p:blipFill>
        <p:spPr bwMode="auto">
          <a:xfrm>
            <a:off x="8393652" y="-3405"/>
            <a:ext cx="753708" cy="808029"/>
          </a:xfrm>
          <a:prstGeom prst="rect">
            <a:avLst/>
          </a:prstGeom>
          <a:noFill/>
        </p:spPr>
      </p:pic>
      <p:cxnSp>
        <p:nvCxnSpPr>
          <p:cNvPr id="4" name="30 Conector recto"/>
          <p:cNvCxnSpPr/>
          <p:nvPr userDrawn="1"/>
        </p:nvCxnSpPr>
        <p:spPr>
          <a:xfrm>
            <a:off x="0" y="695805"/>
            <a:ext cx="9144000" cy="0"/>
          </a:xfrm>
          <a:prstGeom prst="line">
            <a:avLst/>
          </a:prstGeom>
          <a:ln w="38100">
            <a:solidFill>
              <a:srgbClr val="1015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0" y="0"/>
            <a:ext cx="8393652" cy="695805"/>
          </a:xfrm>
          <a:prstGeom prst="rect">
            <a:avLst/>
          </a:prstGeom>
        </p:spPr>
        <p:txBody>
          <a:bodyPr vert="horz"/>
          <a:lstStyle>
            <a:lvl1pPr algn="l">
              <a:defRPr sz="3600" b="1">
                <a:solidFill>
                  <a:srgbClr val="1F497D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665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">
    <p:bg>
      <p:bgPr>
        <a:solidFill>
          <a:srgbClr val="101C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90880"/>
            <a:ext cx="8229600" cy="2667918"/>
          </a:xfrm>
          <a:prstGeom prst="rect">
            <a:avLst/>
          </a:prstGeom>
        </p:spPr>
        <p:txBody>
          <a:bodyPr vert="horz" anchor="ctr"/>
          <a:lstStyle>
            <a:lvl1pPr>
              <a:defRPr b="1">
                <a:solidFill>
                  <a:srgbClr val="F0BF03"/>
                </a:solidFill>
                <a:latin typeface="+mj-lt"/>
                <a:cs typeface="Cambria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4" name="Picture 3" descr="photo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69" t="13580" r="20519" b="26907"/>
          <a:stretch/>
        </p:blipFill>
        <p:spPr>
          <a:xfrm>
            <a:off x="8155252" y="1"/>
            <a:ext cx="988747" cy="1002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5756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3643A51-33F0-D549-8E89-83AA855B203B}" type="datetimeFigureOut">
              <a:rPr lang="en-US" smtClean="0"/>
              <a:t>10/2/14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92ABAAF-E654-BF43-A4A7-636747831D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197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3643A51-33F0-D549-8E89-83AA855B203B}" type="datetimeFigureOut">
              <a:rPr lang="en-US" smtClean="0"/>
              <a:t>10/2/14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92ABAAF-E654-BF43-A4A7-636747831D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138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3643A51-33F0-D549-8E89-83AA855B203B}" type="datetimeFigureOut">
              <a:rPr lang="en-US" smtClean="0"/>
              <a:t>10/2/14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92ABAAF-E654-BF43-A4A7-636747831D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967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3643A51-33F0-D549-8E89-83AA855B203B}" type="datetimeFigureOut">
              <a:rPr lang="en-US" smtClean="0"/>
              <a:t>10/2/14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92ABAAF-E654-BF43-A4A7-636747831D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495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1 Marcador de número de diapositiva"/>
          <p:cNvSpPr txBox="1">
            <a:spLocks/>
          </p:cNvSpPr>
          <p:nvPr userDrawn="1"/>
        </p:nvSpPr>
        <p:spPr>
          <a:xfrm>
            <a:off x="7923441" y="6379652"/>
            <a:ext cx="112549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C497EFA-3BAC-4310-8482-6E75FC6E776C}" type="slidenum">
              <a:rPr lang="es-ES" smtClean="0"/>
              <a:pPr algn="r"/>
              <a:t>‹#›</a:t>
            </a:fld>
            <a:r>
              <a:rPr lang="es-ES" dirty="0" smtClean="0"/>
              <a:t>/38</a:t>
            </a: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2744633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49" r:id="rId3"/>
    <p:sldLayoutId id="2147483650" r:id="rId4"/>
    <p:sldLayoutId id="2147483652" r:id="rId5"/>
    <p:sldLayoutId id="2147483655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e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209655" y="1743066"/>
            <a:ext cx="8828283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800" b="1" dirty="0">
                <a:solidFill>
                  <a:schemeClr val="tx2"/>
                </a:solidFill>
              </a:rPr>
              <a:t>Game-Tree Search </a:t>
            </a:r>
            <a:endParaRPr lang="en-US" sz="3800" b="1" dirty="0" smtClean="0">
              <a:solidFill>
                <a:schemeClr val="tx2"/>
              </a:solidFill>
            </a:endParaRPr>
          </a:p>
          <a:p>
            <a:r>
              <a:rPr lang="en-US" sz="3800" b="1" dirty="0" smtClean="0">
                <a:solidFill>
                  <a:schemeClr val="tx2"/>
                </a:solidFill>
              </a:rPr>
              <a:t>over </a:t>
            </a:r>
            <a:r>
              <a:rPr lang="en-US" sz="3800" b="1" dirty="0">
                <a:solidFill>
                  <a:schemeClr val="tx2"/>
                </a:solidFill>
              </a:rPr>
              <a:t>High-Level Game States in RTS Games </a:t>
            </a:r>
          </a:p>
        </p:txBody>
      </p:sp>
      <p:cxnSp>
        <p:nvCxnSpPr>
          <p:cNvPr id="5" name="4 Conector recto"/>
          <p:cNvCxnSpPr/>
          <p:nvPr/>
        </p:nvCxnSpPr>
        <p:spPr>
          <a:xfrm>
            <a:off x="323528" y="2967335"/>
            <a:ext cx="842493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7 CuadroTexto"/>
          <p:cNvSpPr txBox="1"/>
          <p:nvPr/>
        </p:nvSpPr>
        <p:spPr>
          <a:xfrm>
            <a:off x="323528" y="3111351"/>
            <a:ext cx="49347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Alberto </a:t>
            </a:r>
            <a:r>
              <a:rPr lang="en-US" sz="2400" dirty="0"/>
              <a:t>Uriarte and Santiago </a:t>
            </a:r>
            <a:r>
              <a:rPr lang="en-US" sz="2400" dirty="0" err="1"/>
              <a:t>Ontañón</a:t>
            </a:r>
            <a:endParaRPr lang="en-US" sz="2400" dirty="0"/>
          </a:p>
        </p:txBody>
      </p:sp>
      <p:pic>
        <p:nvPicPr>
          <p:cNvPr id="5122" name="Picture 2" descr="http://images.forbes.com/media/lists/94/2010/logos/drexel-universit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72400" y="116632"/>
            <a:ext cx="879124" cy="936104"/>
          </a:xfrm>
          <a:prstGeom prst="rect">
            <a:avLst/>
          </a:prstGeom>
          <a:noFill/>
        </p:spPr>
      </p:pic>
      <p:sp>
        <p:nvSpPr>
          <p:cNvPr id="9" name="8 CuadroTexto"/>
          <p:cNvSpPr txBox="1"/>
          <p:nvPr/>
        </p:nvSpPr>
        <p:spPr>
          <a:xfrm>
            <a:off x="323528" y="3799939"/>
            <a:ext cx="1788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Drexel University</a:t>
            </a:r>
          </a:p>
          <a:p>
            <a:r>
              <a:rPr lang="en-US" dirty="0" smtClean="0"/>
              <a:t>Philadelphia</a:t>
            </a:r>
            <a:endParaRPr lang="en-US" dirty="0"/>
          </a:p>
        </p:txBody>
      </p:sp>
      <p:sp>
        <p:nvSpPr>
          <p:cNvPr id="10" name="7 CuadroTexto"/>
          <p:cNvSpPr txBox="1"/>
          <p:nvPr/>
        </p:nvSpPr>
        <p:spPr>
          <a:xfrm>
            <a:off x="0" y="4771083"/>
            <a:ext cx="9144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October 6, </a:t>
            </a:r>
            <a:r>
              <a:rPr lang="en-US" sz="2400" dirty="0" smtClean="0"/>
              <a:t>2014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990018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10860" y="1037197"/>
            <a:ext cx="833338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800" dirty="0"/>
              <a:t> Motivation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/>
              <a:t> High-level Abstraction in RTS Games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/>
              <a:t> Mapping Low-Level and High-Level States</a:t>
            </a:r>
            <a:endParaRPr lang="en-US" sz="2800" dirty="0"/>
          </a:p>
          <a:p>
            <a:pPr>
              <a:buFont typeface="Wingdings" pitchFamily="2" charset="2"/>
              <a:buChar char="§"/>
            </a:pPr>
            <a:r>
              <a:rPr lang="en-US" sz="2800" dirty="0"/>
              <a:t> </a:t>
            </a:r>
            <a:r>
              <a:rPr lang="en-US" sz="2800" dirty="0" smtClean="0"/>
              <a:t>High-level Game-Tree Search</a:t>
            </a:r>
            <a:endParaRPr lang="en-US" sz="2800" dirty="0"/>
          </a:p>
          <a:p>
            <a:pPr>
              <a:buFont typeface="Wingdings" pitchFamily="2" charset="2"/>
              <a:buChar char="§"/>
            </a:pPr>
            <a:r>
              <a:rPr lang="en-US" sz="2800" dirty="0" smtClean="0"/>
              <a:t> Evaluation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/>
              <a:t> </a:t>
            </a:r>
            <a:r>
              <a:rPr lang="en-US" sz="2800" dirty="0" smtClean="0"/>
              <a:t>Conclusions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123836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10861" y="875077"/>
            <a:ext cx="634033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sz="3600" b="1" dirty="0" smtClean="0"/>
              <a:t>RTS properties</a:t>
            </a:r>
          </a:p>
          <a:p>
            <a:pPr marL="1028700" lvl="1" indent="-571500">
              <a:buFont typeface="Wingdings" charset="2"/>
              <a:buChar char="§"/>
            </a:pPr>
            <a:r>
              <a:rPr lang="en-US" sz="3600" dirty="0" smtClean="0"/>
              <a:t>Simultaneous </a:t>
            </a:r>
            <a:r>
              <a:rPr lang="en-US" sz="3600" dirty="0" smtClean="0"/>
              <a:t>moves</a:t>
            </a:r>
          </a:p>
          <a:p>
            <a:pPr marL="1028700" lvl="1" indent="-571500">
              <a:buFont typeface="Wingdings" charset="2"/>
              <a:buChar char="§"/>
            </a:pPr>
            <a:r>
              <a:rPr lang="en-US" sz="3600" dirty="0" smtClean="0"/>
              <a:t>“</a:t>
            </a:r>
            <a:r>
              <a:rPr lang="en-US" sz="3600" dirty="0"/>
              <a:t>R</a:t>
            </a:r>
            <a:r>
              <a:rPr lang="en-US" sz="3600" dirty="0" smtClean="0"/>
              <a:t>eal-time”</a:t>
            </a:r>
          </a:p>
          <a:p>
            <a:pPr marL="1028700" lvl="1" indent="-571500">
              <a:buFont typeface="Wingdings" charset="2"/>
              <a:buChar char="§"/>
            </a:pPr>
            <a:r>
              <a:rPr lang="en-US" sz="3600" dirty="0" smtClean="0"/>
              <a:t>Partially observable</a:t>
            </a:r>
          </a:p>
          <a:p>
            <a:pPr marL="1028700" lvl="1" indent="-571500">
              <a:buFont typeface="Wingdings" charset="2"/>
              <a:buChar char="§"/>
            </a:pPr>
            <a:r>
              <a:rPr lang="en-US" sz="3600" dirty="0" smtClean="0"/>
              <a:t>Non deterministic</a:t>
            </a:r>
            <a:endParaRPr lang="en-US" sz="36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7567028"/>
              </p:ext>
            </p:extLst>
          </p:nvPr>
        </p:nvGraphicFramePr>
        <p:xfrm>
          <a:off x="1760710" y="3807063"/>
          <a:ext cx="5634795" cy="2494280"/>
        </p:xfrm>
        <a:graphic>
          <a:graphicData uri="http://schemas.openxmlformats.org/drawingml/2006/table">
            <a:tbl>
              <a:tblPr firstRow="1" firstCol="1" bandRow="1">
                <a:tableStyleId>{3C2FFA5D-87B4-456A-9821-1D502468CF0F}</a:tableStyleId>
              </a:tblPr>
              <a:tblGrid>
                <a:gridCol w="1507506"/>
                <a:gridCol w="1260598"/>
                <a:gridCol w="1325961"/>
                <a:gridCol w="154073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Stochastic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Incomplete information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Real-time and simultaneous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Chess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Backgammon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YES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Poker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YES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YES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StarCraft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YES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YES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YES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54732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Game complexity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0664259"/>
              </p:ext>
            </p:extLst>
          </p:nvPr>
        </p:nvGraphicFramePr>
        <p:xfrm>
          <a:off x="380010" y="1177788"/>
          <a:ext cx="8306790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0679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0BF03"/>
                          </a:solidFill>
                        </a:rPr>
                        <a:t>State-Space Complexity</a:t>
                      </a:r>
                      <a:endParaRPr lang="en-US" sz="2400" dirty="0">
                        <a:solidFill>
                          <a:srgbClr val="F0BF03"/>
                        </a:solidFill>
                      </a:endParaRPr>
                    </a:p>
                  </a:txBody>
                  <a:tcPr>
                    <a:solidFill>
                      <a:srgbClr val="101C3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Arial"/>
                        <a:buNone/>
                      </a:pPr>
                      <a:r>
                        <a:rPr lang="en-US" sz="2400" dirty="0" smtClean="0"/>
                        <a:t>Number of legal game positions reachable from the initial position of the game.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5546185"/>
              </p:ext>
            </p:extLst>
          </p:nvPr>
        </p:nvGraphicFramePr>
        <p:xfrm>
          <a:off x="380010" y="3100319"/>
          <a:ext cx="3132275" cy="2225040"/>
        </p:xfrm>
        <a:graphic>
          <a:graphicData uri="http://schemas.openxmlformats.org/drawingml/2006/table">
            <a:tbl>
              <a:tblPr firstRow="1" firstCol="1" bandRow="1">
                <a:tableStyleId>{3C2FFA5D-87B4-456A-9821-1D502468CF0F}</a:tableStyleId>
              </a:tblPr>
              <a:tblGrid>
                <a:gridCol w="1778301"/>
                <a:gridCol w="1353974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State-space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Tic-tac-toe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r>
                        <a:rPr lang="en-US" baseline="30000" dirty="0" smtClean="0"/>
                        <a:t>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Reversi</a:t>
                      </a:r>
                      <a:r>
                        <a:rPr lang="en-US" baseline="0" dirty="0" smtClean="0"/>
                        <a:t> (Othello)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r>
                        <a:rPr lang="en-US" baseline="30000" dirty="0" smtClean="0"/>
                        <a:t>28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Chess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lang="en-US" sz="1800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lang="en-US" sz="1800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StarCraft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52582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Game complexity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1018648"/>
              </p:ext>
            </p:extLst>
          </p:nvPr>
        </p:nvGraphicFramePr>
        <p:xfrm>
          <a:off x="380010" y="1177788"/>
          <a:ext cx="8306790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0679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0BF03"/>
                          </a:solidFill>
                        </a:rPr>
                        <a:t>State-Space Complexity</a:t>
                      </a:r>
                      <a:endParaRPr lang="en-US" sz="2400" dirty="0">
                        <a:solidFill>
                          <a:srgbClr val="F0BF03"/>
                        </a:solidFill>
                      </a:endParaRPr>
                    </a:p>
                  </a:txBody>
                  <a:tcPr>
                    <a:solidFill>
                      <a:srgbClr val="101C3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Arial"/>
                        <a:buNone/>
                      </a:pPr>
                      <a:r>
                        <a:rPr lang="en-US" sz="2400" dirty="0" smtClean="0"/>
                        <a:t>Number of legal game positions reachable from the initial position of the game.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3767453"/>
              </p:ext>
            </p:extLst>
          </p:nvPr>
        </p:nvGraphicFramePr>
        <p:xfrm>
          <a:off x="380010" y="3100319"/>
          <a:ext cx="3132275" cy="2225040"/>
        </p:xfrm>
        <a:graphic>
          <a:graphicData uri="http://schemas.openxmlformats.org/drawingml/2006/table">
            <a:tbl>
              <a:tblPr firstRow="1" firstCol="1" bandRow="1">
                <a:tableStyleId>{3C2FFA5D-87B4-456A-9821-1D502468CF0F}</a:tableStyleId>
              </a:tblPr>
              <a:tblGrid>
                <a:gridCol w="1778301"/>
                <a:gridCol w="1353974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State-space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Tic-tac-toe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r>
                        <a:rPr lang="en-US" baseline="30000" dirty="0" smtClean="0"/>
                        <a:t>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Reversi</a:t>
                      </a:r>
                      <a:r>
                        <a:rPr lang="en-US" baseline="0" dirty="0" smtClean="0"/>
                        <a:t> (Othello)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r>
                        <a:rPr lang="en-US" baseline="30000" dirty="0" smtClean="0"/>
                        <a:t>28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Chess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lang="en-US" sz="1800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lang="en-US" sz="1800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StarCraft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lang="en-US" sz="1800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1685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978564" y="3234297"/>
            <a:ext cx="4146387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StarCraft map: 128x128</a:t>
            </a:r>
          </a:p>
          <a:p>
            <a:r>
              <a:rPr lang="en-US" sz="2400" dirty="0" smtClean="0"/>
              <a:t>Maximum number of units: 400</a:t>
            </a:r>
          </a:p>
          <a:p>
            <a:endParaRPr lang="en-US" sz="2400" dirty="0" smtClean="0"/>
          </a:p>
          <a:p>
            <a:r>
              <a:rPr lang="en-US" sz="2400" dirty="0" smtClean="0"/>
              <a:t>Considering only unit positions:</a:t>
            </a:r>
          </a:p>
          <a:p>
            <a:r>
              <a:rPr lang="en-US" sz="2400" dirty="0" smtClean="0"/>
              <a:t>(128x128)</a:t>
            </a:r>
            <a:r>
              <a:rPr lang="en-US" sz="2400" baseline="30000" dirty="0" smtClean="0"/>
              <a:t>400</a:t>
            </a:r>
            <a:r>
              <a:rPr lang="en-US" sz="2400" dirty="0" smtClean="0"/>
              <a:t>=16384</a:t>
            </a:r>
            <a:r>
              <a:rPr lang="en-US" sz="2400" baseline="30000" dirty="0" smtClean="0"/>
              <a:t>400</a:t>
            </a:r>
            <a:r>
              <a:rPr lang="en-US" sz="2400" dirty="0" smtClean="0"/>
              <a:t>≈10</a:t>
            </a:r>
            <a:r>
              <a:rPr lang="en-US" sz="2400" baseline="30000" dirty="0" smtClean="0"/>
              <a:t>1685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148489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9765277"/>
              </p:ext>
            </p:extLst>
          </p:nvPr>
        </p:nvGraphicFramePr>
        <p:xfrm>
          <a:off x="380010" y="1019050"/>
          <a:ext cx="8306790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0679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0BF03"/>
                          </a:solidFill>
                        </a:rPr>
                        <a:t>Game-Tree Complexity</a:t>
                      </a:r>
                      <a:endParaRPr lang="en-US" sz="2400" dirty="0">
                        <a:solidFill>
                          <a:srgbClr val="F0BF03"/>
                        </a:solidFill>
                      </a:endParaRPr>
                    </a:p>
                  </a:txBody>
                  <a:tcPr>
                    <a:solidFill>
                      <a:srgbClr val="101C3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Arial"/>
                        <a:buNone/>
                      </a:pPr>
                      <a:r>
                        <a:rPr lang="en-US" sz="2400" dirty="0" smtClean="0"/>
                        <a:t>Number of leaf nodes in the minimal solution depth of a full-width search tree.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0694516"/>
              </p:ext>
            </p:extLst>
          </p:nvPr>
        </p:nvGraphicFramePr>
        <p:xfrm>
          <a:off x="380010" y="2610348"/>
          <a:ext cx="830679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0679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0BF03"/>
                          </a:solidFill>
                        </a:rPr>
                        <a:t>Estimation</a:t>
                      </a:r>
                      <a:endParaRPr lang="en-US" sz="2400" dirty="0">
                        <a:solidFill>
                          <a:srgbClr val="F0BF03"/>
                        </a:solidFill>
                      </a:endParaRPr>
                    </a:p>
                  </a:txBody>
                  <a:tcPr>
                    <a:solidFill>
                      <a:srgbClr val="101C3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lvl="0" indent="0">
                        <a:buFont typeface="Arial"/>
                        <a:buNone/>
                      </a:pPr>
                      <a:r>
                        <a:rPr lang="en-US" sz="2400" dirty="0" smtClean="0"/>
                        <a:t>Using the branching factor (</a:t>
                      </a:r>
                      <a:r>
                        <a:rPr lang="en-US" sz="2400" i="1" dirty="0" smtClean="0"/>
                        <a:t>b</a:t>
                      </a:r>
                      <a:r>
                        <a:rPr lang="en-US" sz="2400" dirty="0" smtClean="0"/>
                        <a:t>) and the depth (</a:t>
                      </a:r>
                      <a:r>
                        <a:rPr lang="en-US" sz="2400" i="1" dirty="0" smtClean="0"/>
                        <a:t>d</a:t>
                      </a:r>
                      <a:r>
                        <a:rPr lang="en-US" sz="2400" dirty="0" smtClean="0"/>
                        <a:t>) of a game: </a:t>
                      </a:r>
                      <a:r>
                        <a:rPr lang="en-US" sz="2400" i="1" dirty="0" err="1" smtClean="0"/>
                        <a:t>b</a:t>
                      </a:r>
                      <a:r>
                        <a:rPr lang="en-US" sz="2400" i="1" baseline="30000" dirty="0" err="1" smtClean="0"/>
                        <a:t>d</a:t>
                      </a:r>
                      <a:r>
                        <a:rPr lang="en-US" sz="2400" dirty="0" smtClean="0"/>
                        <a:t> 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0951788"/>
              </p:ext>
            </p:extLst>
          </p:nvPr>
        </p:nvGraphicFramePr>
        <p:xfrm>
          <a:off x="380010" y="3894012"/>
          <a:ext cx="3132274" cy="1483360"/>
        </p:xfrm>
        <a:graphic>
          <a:graphicData uri="http://schemas.openxmlformats.org/drawingml/2006/table">
            <a:tbl>
              <a:tblPr firstRow="1" firstCol="1" bandRow="1">
                <a:tableStyleId>{3C2FFA5D-87B4-456A-9821-1D502468CF0F}</a:tableStyleId>
              </a:tblPr>
              <a:tblGrid>
                <a:gridCol w="1038780"/>
                <a:gridCol w="1210436"/>
                <a:gridCol w="883058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Branching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Depth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Chess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360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StarCraft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95367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3357849"/>
              </p:ext>
            </p:extLst>
          </p:nvPr>
        </p:nvGraphicFramePr>
        <p:xfrm>
          <a:off x="380010" y="1019050"/>
          <a:ext cx="8306790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0679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0BF03"/>
                          </a:solidFill>
                        </a:rPr>
                        <a:t>Game-Tree Complexity</a:t>
                      </a:r>
                      <a:endParaRPr lang="en-US" sz="2400" dirty="0">
                        <a:solidFill>
                          <a:srgbClr val="F0BF03"/>
                        </a:solidFill>
                      </a:endParaRPr>
                    </a:p>
                  </a:txBody>
                  <a:tcPr>
                    <a:solidFill>
                      <a:srgbClr val="101C3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Arial"/>
                        <a:buNone/>
                      </a:pPr>
                      <a:r>
                        <a:rPr lang="en-US" sz="2400" dirty="0" smtClean="0"/>
                        <a:t>Number of leaf nodes in the minimal solution depth of a full-width search tree.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4467869"/>
              </p:ext>
            </p:extLst>
          </p:nvPr>
        </p:nvGraphicFramePr>
        <p:xfrm>
          <a:off x="380010" y="2610348"/>
          <a:ext cx="830679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0679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0BF03"/>
                          </a:solidFill>
                        </a:rPr>
                        <a:t>Estimation</a:t>
                      </a:r>
                      <a:endParaRPr lang="en-US" sz="2400" dirty="0">
                        <a:solidFill>
                          <a:srgbClr val="F0BF03"/>
                        </a:solidFill>
                      </a:endParaRPr>
                    </a:p>
                  </a:txBody>
                  <a:tcPr>
                    <a:solidFill>
                      <a:srgbClr val="101C3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lvl="0" indent="0">
                        <a:buFont typeface="Arial"/>
                        <a:buNone/>
                      </a:pPr>
                      <a:r>
                        <a:rPr lang="en-US" sz="2400" dirty="0" smtClean="0"/>
                        <a:t>Using the branching factor (</a:t>
                      </a:r>
                      <a:r>
                        <a:rPr lang="en-US" sz="2400" i="1" dirty="0" smtClean="0"/>
                        <a:t>b</a:t>
                      </a:r>
                      <a:r>
                        <a:rPr lang="en-US" sz="2400" dirty="0" smtClean="0"/>
                        <a:t>) and the depth (</a:t>
                      </a:r>
                      <a:r>
                        <a:rPr lang="en-US" sz="2400" i="1" dirty="0" smtClean="0"/>
                        <a:t>d</a:t>
                      </a:r>
                      <a:r>
                        <a:rPr lang="en-US" sz="2400" dirty="0" smtClean="0"/>
                        <a:t>) of a game: </a:t>
                      </a:r>
                      <a:r>
                        <a:rPr lang="en-US" sz="2400" i="1" dirty="0" err="1" smtClean="0"/>
                        <a:t>b</a:t>
                      </a:r>
                      <a:r>
                        <a:rPr lang="en-US" sz="2400" i="1" baseline="30000" dirty="0" err="1" smtClean="0"/>
                        <a:t>d</a:t>
                      </a:r>
                      <a:r>
                        <a:rPr lang="en-US" sz="2400" dirty="0" smtClean="0"/>
                        <a:t> 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6118890"/>
              </p:ext>
            </p:extLst>
          </p:nvPr>
        </p:nvGraphicFramePr>
        <p:xfrm>
          <a:off x="380010" y="3894012"/>
          <a:ext cx="3132274" cy="1483360"/>
        </p:xfrm>
        <a:graphic>
          <a:graphicData uri="http://schemas.openxmlformats.org/drawingml/2006/table">
            <a:tbl>
              <a:tblPr firstRow="1" firstCol="1" bandRow="1">
                <a:tableStyleId>{3C2FFA5D-87B4-456A-9821-1D502468CF0F}</a:tableStyleId>
              </a:tblPr>
              <a:tblGrid>
                <a:gridCol w="1038780"/>
                <a:gridCol w="1210436"/>
                <a:gridCol w="883058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Branching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Depth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Chess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360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StarCraft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  <a:r>
                        <a:rPr lang="en-US" sz="1800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- 30</a:t>
                      </a:r>
                      <a:r>
                        <a:rPr lang="en-US" sz="1800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36000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978564" y="3894012"/>
            <a:ext cx="5021026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Units: 50 – 200</a:t>
            </a:r>
          </a:p>
          <a:p>
            <a:r>
              <a:rPr lang="en-US" sz="2400" dirty="0" smtClean="0"/>
              <a:t>Actions per unit: 30</a:t>
            </a:r>
          </a:p>
          <a:p>
            <a:r>
              <a:rPr lang="en-US" sz="2400" dirty="0" smtClean="0"/>
              <a:t>Branching factor: 30</a:t>
            </a:r>
            <a:r>
              <a:rPr lang="en-US" sz="2400" baseline="30000" dirty="0" smtClean="0"/>
              <a:t>50</a:t>
            </a:r>
            <a:r>
              <a:rPr lang="en-US" sz="2400" dirty="0" smtClean="0"/>
              <a:t> - 30</a:t>
            </a:r>
            <a:r>
              <a:rPr lang="en-US" sz="2400" baseline="30000" dirty="0" smtClean="0"/>
              <a:t>200</a:t>
            </a:r>
          </a:p>
          <a:p>
            <a:endParaRPr lang="en-US" sz="2400" baseline="30000" dirty="0"/>
          </a:p>
          <a:p>
            <a:r>
              <a:rPr lang="en-US" sz="2400" dirty="0" smtClean="0"/>
              <a:t>Length of a game: 25 minutes</a:t>
            </a:r>
          </a:p>
          <a:p>
            <a:r>
              <a:rPr lang="en-US" sz="2400" dirty="0" smtClean="0"/>
              <a:t>25 min x 60 sec x 24 iteration per sec =</a:t>
            </a:r>
          </a:p>
          <a:p>
            <a:r>
              <a:rPr lang="en-US" sz="2400" dirty="0" smtClean="0"/>
              <a:t>= 36000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096394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High-level Abstraction in RTS games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10860" y="1037197"/>
            <a:ext cx="798279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Levels of decisions</a:t>
            </a:r>
          </a:p>
          <a:p>
            <a:pPr marL="457200" indent="-457200">
              <a:buFont typeface="Wingdings" charset="2"/>
              <a:buChar char="§"/>
            </a:pPr>
            <a:r>
              <a:rPr lang="en-US" sz="3200" b="1" dirty="0" smtClean="0"/>
              <a:t>Strategy</a:t>
            </a:r>
            <a:r>
              <a:rPr lang="en-US" sz="3200" dirty="0" smtClean="0"/>
              <a:t>. The whole army and buildings.</a:t>
            </a:r>
          </a:p>
          <a:p>
            <a:pPr marL="457200" indent="-457200">
              <a:buFont typeface="Wingdings" charset="2"/>
              <a:buChar char="§"/>
            </a:pPr>
            <a:r>
              <a:rPr lang="en-US" sz="3200" b="1" dirty="0" smtClean="0"/>
              <a:t>Tactics</a:t>
            </a:r>
            <a:r>
              <a:rPr lang="en-US" sz="3200" dirty="0" smtClean="0"/>
              <a:t>. Group of units.</a:t>
            </a:r>
          </a:p>
          <a:p>
            <a:pPr marL="457200" indent="-457200">
              <a:buFont typeface="Wingdings" charset="2"/>
              <a:buChar char="§"/>
            </a:pPr>
            <a:r>
              <a:rPr lang="en-US" sz="3200" b="1" dirty="0" smtClean="0"/>
              <a:t>Reactive Control</a:t>
            </a:r>
            <a:r>
              <a:rPr lang="en-US" sz="3200" dirty="0" smtClean="0"/>
              <a:t>. One unit.</a:t>
            </a:r>
          </a:p>
          <a:p>
            <a:endParaRPr lang="en-US" sz="3200" dirty="0" smtClean="0"/>
          </a:p>
          <a:p>
            <a:r>
              <a:rPr lang="en-US" sz="3200" dirty="0" smtClean="0"/>
              <a:t>We focused on tactical decisions!!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802813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enze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921" y="1989543"/>
            <a:ext cx="4834329" cy="42300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High-level Abstraction in RTS games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10860" y="1037197"/>
            <a:ext cx="79827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Two different abstractions:</a:t>
            </a:r>
          </a:p>
          <a:p>
            <a:r>
              <a:rPr lang="en-US" sz="3200" dirty="0" smtClean="0"/>
              <a:t>1. Map abstraction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4961216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(2)Benzene.scx-8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921" y="1999476"/>
            <a:ext cx="4834329" cy="42300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High-level Abstraction in RTS games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10860" y="1037197"/>
            <a:ext cx="79827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Two different abstractions:</a:t>
            </a:r>
          </a:p>
          <a:p>
            <a:r>
              <a:rPr lang="en-US" sz="3200" dirty="0" smtClean="0"/>
              <a:t>1. Map abstraction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410861" y="2367667"/>
            <a:ext cx="361306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Perkins’ algorithm </a:t>
            </a:r>
            <a:r>
              <a:rPr lang="en-US" sz="2800" dirty="0" smtClean="0"/>
              <a:t>to decompose a map into </a:t>
            </a:r>
            <a:r>
              <a:rPr lang="en-US" sz="2800" b="1" dirty="0" smtClean="0"/>
              <a:t>regions</a:t>
            </a:r>
            <a:r>
              <a:rPr lang="en-US" sz="2800" dirty="0" smtClean="0"/>
              <a:t> and </a:t>
            </a:r>
            <a:r>
              <a:rPr lang="en-US" sz="2800" b="1" dirty="0" smtClean="0"/>
              <a:t>chokepoints</a:t>
            </a:r>
            <a:r>
              <a:rPr lang="en-US" sz="28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179574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mapAbstraction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921" y="1999476"/>
            <a:ext cx="4834329" cy="42300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High-level Abstraction in RTS games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10860" y="1037197"/>
            <a:ext cx="79827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Two different abstractions:</a:t>
            </a:r>
          </a:p>
          <a:p>
            <a:r>
              <a:rPr lang="en-US" sz="3200" dirty="0" smtClean="0"/>
              <a:t>1. Map abstraction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410861" y="2367667"/>
            <a:ext cx="36130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New regions around chokepoint influence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17339320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mapAbstraction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921" y="1999476"/>
            <a:ext cx="4834329" cy="42300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High-level Abstraction in RTS games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10860" y="1037197"/>
            <a:ext cx="79827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Two different abstractions:</a:t>
            </a:r>
          </a:p>
          <a:p>
            <a:r>
              <a:rPr lang="en-US" sz="3200" dirty="0" smtClean="0"/>
              <a:t>1. Map abstraction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410861" y="2367667"/>
            <a:ext cx="36130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All distances are pre-computed</a:t>
            </a:r>
            <a:endParaRPr lang="en-US" sz="2800" dirty="0" smtClean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229142" y="2367667"/>
            <a:ext cx="756652" cy="13167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985794" y="2367667"/>
            <a:ext cx="729628" cy="34783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5080000" y="2715505"/>
            <a:ext cx="635422" cy="41880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715422" y="2715505"/>
            <a:ext cx="621536" cy="27019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6336958" y="2985704"/>
            <a:ext cx="577228" cy="70251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6914186" y="2985704"/>
            <a:ext cx="152400" cy="70251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7066586" y="2256165"/>
            <a:ext cx="94581" cy="72953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 flipV="1">
            <a:off x="6914186" y="3688223"/>
            <a:ext cx="746912" cy="39178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 flipV="1">
            <a:off x="7661098" y="4080013"/>
            <a:ext cx="337791" cy="54039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7998891" y="4201602"/>
            <a:ext cx="394760" cy="41880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H="1" flipV="1">
            <a:off x="8336684" y="3566633"/>
            <a:ext cx="56968" cy="63496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H="1" flipV="1">
            <a:off x="8077200" y="3276600"/>
            <a:ext cx="259484" cy="29003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H="1">
            <a:off x="8077200" y="2499345"/>
            <a:ext cx="316452" cy="77725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H="1" flipV="1">
            <a:off x="7998889" y="4620412"/>
            <a:ext cx="480229" cy="36476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H="1" flipV="1">
            <a:off x="8479119" y="4985180"/>
            <a:ext cx="152400" cy="93152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7881471" y="5856941"/>
            <a:ext cx="750048" cy="5976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7161167" y="5475941"/>
            <a:ext cx="720304" cy="38100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flipH="1">
            <a:off x="7161167" y="5109882"/>
            <a:ext cx="645598" cy="36605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flipH="1">
            <a:off x="7161167" y="4915647"/>
            <a:ext cx="257127" cy="56029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H="1">
            <a:off x="7806765" y="4620411"/>
            <a:ext cx="192125" cy="48947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H="1">
            <a:off x="7418294" y="4620412"/>
            <a:ext cx="580595" cy="29523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 flipH="1" flipV="1">
            <a:off x="7418294" y="4310529"/>
            <a:ext cx="580598" cy="30988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 flipV="1">
            <a:off x="6914186" y="3688224"/>
            <a:ext cx="504108" cy="62230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 flipH="1">
            <a:off x="6410079" y="3688224"/>
            <a:ext cx="504107" cy="39178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>
            <a:off x="6641353" y="5326529"/>
            <a:ext cx="519814" cy="14941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>
            <a:off x="5998882" y="4620413"/>
            <a:ext cx="642471" cy="70611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 flipH="1">
            <a:off x="5998882" y="4080012"/>
            <a:ext cx="411197" cy="54039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 flipH="1">
            <a:off x="5789706" y="4620413"/>
            <a:ext cx="209176" cy="91529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 flipH="1">
            <a:off x="5715422" y="5535706"/>
            <a:ext cx="74284" cy="47064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/>
          <p:nvPr/>
        </p:nvCxnSpPr>
        <p:spPr>
          <a:xfrm>
            <a:off x="5475941" y="3862294"/>
            <a:ext cx="522941" cy="75811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/>
          <p:nvPr/>
        </p:nvCxnSpPr>
        <p:spPr>
          <a:xfrm>
            <a:off x="5147235" y="4080013"/>
            <a:ext cx="851647" cy="5404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/>
          <p:nvPr/>
        </p:nvCxnSpPr>
        <p:spPr>
          <a:xfrm>
            <a:off x="4818529" y="3566633"/>
            <a:ext cx="657412" cy="29566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/>
          <p:nvPr/>
        </p:nvCxnSpPr>
        <p:spPr>
          <a:xfrm>
            <a:off x="4818529" y="3566633"/>
            <a:ext cx="328706" cy="51338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/>
          <p:nvPr/>
        </p:nvCxnSpPr>
        <p:spPr>
          <a:xfrm flipH="1">
            <a:off x="4609353" y="3566633"/>
            <a:ext cx="209176" cy="45254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/>
          <p:nvPr/>
        </p:nvCxnSpPr>
        <p:spPr>
          <a:xfrm flipH="1">
            <a:off x="4419600" y="4019176"/>
            <a:ext cx="189754" cy="9562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4" name="Straight Connector 123"/>
          <p:cNvCxnSpPr/>
          <p:nvPr/>
        </p:nvCxnSpPr>
        <p:spPr>
          <a:xfrm flipH="1" flipV="1">
            <a:off x="4419600" y="4114800"/>
            <a:ext cx="70224" cy="25549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7" name="Straight Connector 126"/>
          <p:cNvCxnSpPr/>
          <p:nvPr/>
        </p:nvCxnSpPr>
        <p:spPr>
          <a:xfrm flipH="1" flipV="1">
            <a:off x="4489824" y="4370294"/>
            <a:ext cx="52294" cy="38847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1" name="Straight Connector 130"/>
          <p:cNvCxnSpPr/>
          <p:nvPr/>
        </p:nvCxnSpPr>
        <p:spPr>
          <a:xfrm flipH="1" flipV="1">
            <a:off x="4542118" y="4758765"/>
            <a:ext cx="258482" cy="19423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/>
          <p:nvPr/>
        </p:nvCxnSpPr>
        <p:spPr>
          <a:xfrm flipV="1">
            <a:off x="4489824" y="4953001"/>
            <a:ext cx="310776" cy="70970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8" name="Straight Connector 137"/>
          <p:cNvCxnSpPr/>
          <p:nvPr/>
        </p:nvCxnSpPr>
        <p:spPr>
          <a:xfrm flipH="1">
            <a:off x="5475941" y="2715505"/>
            <a:ext cx="239481" cy="60626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1" name="Straight Connector 140"/>
          <p:cNvCxnSpPr/>
          <p:nvPr/>
        </p:nvCxnSpPr>
        <p:spPr>
          <a:xfrm flipV="1">
            <a:off x="4818529" y="3321774"/>
            <a:ext cx="657413" cy="24485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4" name="Straight Connector 143"/>
          <p:cNvCxnSpPr/>
          <p:nvPr/>
        </p:nvCxnSpPr>
        <p:spPr>
          <a:xfrm flipV="1">
            <a:off x="4818529" y="3134315"/>
            <a:ext cx="261471" cy="43231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 flipH="1" flipV="1">
            <a:off x="4419601" y="3219824"/>
            <a:ext cx="398928" cy="34680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>
            <a:off x="4229142" y="2520067"/>
            <a:ext cx="190459" cy="69975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63069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High-level Abstraction in RTS games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0860" y="1037197"/>
            <a:ext cx="79827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Two different abstractions:</a:t>
            </a:r>
          </a:p>
          <a:p>
            <a:r>
              <a:rPr lang="en-US" sz="3200" dirty="0"/>
              <a:t>2</a:t>
            </a:r>
            <a:r>
              <a:rPr lang="en-US" sz="3200" dirty="0" smtClean="0"/>
              <a:t>. Unit group abstraction</a:t>
            </a:r>
            <a:endParaRPr lang="en-US" sz="3200" dirty="0"/>
          </a:p>
        </p:txBody>
      </p:sp>
      <p:pic>
        <p:nvPicPr>
          <p:cNvPr id="4" name="Picture 3" descr="high.templa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186" y="2874331"/>
            <a:ext cx="1945294" cy="194529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60480" y="2567615"/>
            <a:ext cx="613317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§"/>
            </a:pPr>
            <a:r>
              <a:rPr lang="en-US" sz="3200" dirty="0" smtClean="0"/>
              <a:t>Hit Points (shield)</a:t>
            </a:r>
          </a:p>
          <a:p>
            <a:pPr marL="457200" indent="-457200">
              <a:buFont typeface="Wingdings" charset="2"/>
              <a:buChar char="§"/>
            </a:pPr>
            <a:r>
              <a:rPr lang="en-US" sz="3200" dirty="0" smtClean="0"/>
              <a:t>Position</a:t>
            </a:r>
          </a:p>
          <a:p>
            <a:pPr marL="457200" indent="-457200">
              <a:buFont typeface="Wingdings" charset="2"/>
              <a:buChar char="§"/>
            </a:pPr>
            <a:r>
              <a:rPr lang="en-US" sz="3200" dirty="0" smtClean="0"/>
              <a:t>Order: </a:t>
            </a:r>
          </a:p>
          <a:p>
            <a:pPr marL="914400" lvl="1" indent="-457200">
              <a:buFont typeface="Wingdings" charset="2"/>
              <a:buChar char="§"/>
            </a:pPr>
            <a:r>
              <a:rPr lang="en-US" sz="3200" dirty="0" smtClean="0"/>
              <a:t>m</a:t>
            </a:r>
            <a:r>
              <a:rPr lang="en-US" sz="3200" dirty="0" smtClean="0"/>
              <a:t>ove, </a:t>
            </a:r>
            <a:r>
              <a:rPr lang="en-US" sz="3200" dirty="0"/>
              <a:t>a</a:t>
            </a:r>
            <a:r>
              <a:rPr lang="en-US" sz="3200" dirty="0" smtClean="0"/>
              <a:t>ttack, s</a:t>
            </a:r>
            <a:r>
              <a:rPr lang="en-US" sz="3200" dirty="0" smtClean="0"/>
              <a:t>top</a:t>
            </a:r>
            <a:r>
              <a:rPr lang="en-US" sz="3200" dirty="0" smtClean="0"/>
              <a:t>, patrol</a:t>
            </a:r>
          </a:p>
          <a:p>
            <a:pPr marL="914400" lvl="1" indent="-457200">
              <a:buFont typeface="Wingdings" charset="2"/>
              <a:buChar char="§"/>
            </a:pPr>
            <a:r>
              <a:rPr lang="en-US" sz="3200" dirty="0" smtClean="0"/>
              <a:t>repair, build, siege</a:t>
            </a:r>
          </a:p>
          <a:p>
            <a:pPr marL="457200" indent="-457200">
              <a:buFont typeface="Wingdings" charset="2"/>
              <a:buChar char="§"/>
            </a:pPr>
            <a:r>
              <a:rPr lang="en-US" sz="3200" dirty="0" smtClean="0"/>
              <a:t>Size</a:t>
            </a:r>
          </a:p>
          <a:p>
            <a:pPr marL="457200" indent="-457200">
              <a:buFont typeface="Wingdings" charset="2"/>
              <a:buChar char="§"/>
            </a:pPr>
            <a:r>
              <a:rPr lang="en-US" sz="3200" dirty="0" smtClean="0"/>
              <a:t>Damage (points and type)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140844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High-level Abstraction in RTS games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0860" y="1037197"/>
            <a:ext cx="79827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Two different abstractions:</a:t>
            </a:r>
          </a:p>
          <a:p>
            <a:r>
              <a:rPr lang="en-US" sz="3200" dirty="0"/>
              <a:t>2</a:t>
            </a:r>
            <a:r>
              <a:rPr lang="en-US" sz="3200" dirty="0" smtClean="0"/>
              <a:t>. Unit group abstraction</a:t>
            </a:r>
            <a:endParaRPr lang="en-US" sz="3200" dirty="0"/>
          </a:p>
        </p:txBody>
      </p:sp>
      <p:pic>
        <p:nvPicPr>
          <p:cNvPr id="4" name="Picture 3" descr="high.templa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186" y="2874331"/>
            <a:ext cx="867931" cy="86793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60480" y="2567615"/>
            <a:ext cx="613317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charset="2"/>
              <a:buChar char="§"/>
            </a:pPr>
            <a:r>
              <a:rPr lang="en-US" sz="2400" i="1" dirty="0" smtClean="0"/>
              <a:t>Player. </a:t>
            </a:r>
            <a:r>
              <a:rPr lang="en-US" sz="2400" dirty="0"/>
              <a:t>W</a:t>
            </a:r>
            <a:r>
              <a:rPr lang="en-US" sz="2400" dirty="0" smtClean="0"/>
              <a:t>hich </a:t>
            </a:r>
            <a:r>
              <a:rPr lang="en-US" sz="2400" dirty="0"/>
              <a:t>player controls this </a:t>
            </a:r>
            <a:r>
              <a:rPr lang="en-US" sz="2400" dirty="0" smtClean="0"/>
              <a:t>group</a:t>
            </a:r>
            <a:endParaRPr lang="en-US" sz="2400" dirty="0"/>
          </a:p>
          <a:p>
            <a:pPr marL="342900" indent="-342900">
              <a:buFont typeface="Wingdings" charset="2"/>
              <a:buChar char="§"/>
            </a:pPr>
            <a:r>
              <a:rPr lang="en-US" sz="2400" i="1" dirty="0" smtClean="0"/>
              <a:t>Type.</a:t>
            </a:r>
            <a:r>
              <a:rPr lang="en-US" sz="2400" dirty="0"/>
              <a:t> </a:t>
            </a:r>
            <a:r>
              <a:rPr lang="en-US" sz="2400" dirty="0" smtClean="0"/>
              <a:t>Type </a:t>
            </a:r>
            <a:r>
              <a:rPr lang="en-US" sz="2400" dirty="0"/>
              <a:t>of units in this </a:t>
            </a:r>
            <a:r>
              <a:rPr lang="en-US" sz="2400" dirty="0" smtClean="0"/>
              <a:t>group</a:t>
            </a:r>
            <a:endParaRPr lang="en-US" sz="2400" dirty="0"/>
          </a:p>
          <a:p>
            <a:pPr marL="342900" indent="-342900">
              <a:buFont typeface="Wingdings" charset="2"/>
              <a:buChar char="§"/>
            </a:pPr>
            <a:r>
              <a:rPr lang="en-US" sz="2400" i="1" dirty="0" smtClean="0"/>
              <a:t>Size. </a:t>
            </a:r>
            <a:r>
              <a:rPr lang="en-US" sz="2400" dirty="0"/>
              <a:t>N</a:t>
            </a:r>
            <a:r>
              <a:rPr lang="en-US" sz="2400" dirty="0" smtClean="0"/>
              <a:t>umber </a:t>
            </a:r>
            <a:r>
              <a:rPr lang="en-US" sz="2400" dirty="0"/>
              <a:t>of units forming this </a:t>
            </a:r>
            <a:r>
              <a:rPr lang="en-US" sz="2400" dirty="0" smtClean="0"/>
              <a:t>group</a:t>
            </a:r>
            <a:endParaRPr lang="en-US" sz="2400" dirty="0"/>
          </a:p>
          <a:p>
            <a:pPr marL="342900" indent="-342900">
              <a:buFont typeface="Wingdings" charset="2"/>
              <a:buChar char="§"/>
            </a:pPr>
            <a:r>
              <a:rPr lang="en-US" sz="2400" i="1" dirty="0" smtClean="0"/>
              <a:t>Region</a:t>
            </a:r>
            <a:r>
              <a:rPr lang="en-US" sz="2400" dirty="0" smtClean="0"/>
              <a:t>. </a:t>
            </a:r>
            <a:r>
              <a:rPr lang="en-US" sz="2400" dirty="0"/>
              <a:t>W</a:t>
            </a:r>
            <a:r>
              <a:rPr lang="en-US" sz="2400" dirty="0" smtClean="0"/>
              <a:t>hich </a:t>
            </a:r>
            <a:r>
              <a:rPr lang="en-US" sz="2400" dirty="0"/>
              <a:t>region is this group </a:t>
            </a:r>
            <a:r>
              <a:rPr lang="en-US" sz="2400" dirty="0" smtClean="0"/>
              <a:t>in</a:t>
            </a:r>
            <a:endParaRPr lang="en-US" sz="2400" dirty="0"/>
          </a:p>
          <a:p>
            <a:pPr marL="342900" indent="-342900">
              <a:buFont typeface="Wingdings" charset="2"/>
              <a:buChar char="§"/>
            </a:pPr>
            <a:r>
              <a:rPr lang="en-US" sz="2400" i="1" dirty="0" smtClean="0"/>
              <a:t>Order. </a:t>
            </a:r>
            <a:r>
              <a:rPr lang="en-US" sz="2400" dirty="0"/>
              <a:t>W</a:t>
            </a:r>
            <a:r>
              <a:rPr lang="en-US" sz="2400" dirty="0" smtClean="0"/>
              <a:t>hich </a:t>
            </a:r>
            <a:r>
              <a:rPr lang="en-US" sz="2400" dirty="0"/>
              <a:t>order is </a:t>
            </a:r>
            <a:r>
              <a:rPr lang="en-US" sz="2400" dirty="0" smtClean="0"/>
              <a:t>currently performing</a:t>
            </a:r>
          </a:p>
          <a:p>
            <a:pPr marL="800100" lvl="1" indent="-342900">
              <a:buFont typeface="Wingdings" charset="2"/>
              <a:buChar char="§"/>
            </a:pPr>
            <a:r>
              <a:rPr lang="en-US" sz="2400" dirty="0" smtClean="0"/>
              <a:t>N/A, Move, Attack, Idle</a:t>
            </a:r>
            <a:endParaRPr lang="en-US" sz="2400" dirty="0"/>
          </a:p>
          <a:p>
            <a:pPr marL="342900" indent="-342900">
              <a:buFont typeface="Wingdings" charset="2"/>
              <a:buChar char="§"/>
            </a:pPr>
            <a:r>
              <a:rPr lang="en-US" sz="2400" i="1" dirty="0" smtClean="0"/>
              <a:t>Target. </a:t>
            </a:r>
            <a:r>
              <a:rPr lang="en-US" sz="2400" dirty="0"/>
              <a:t>T</a:t>
            </a:r>
            <a:r>
              <a:rPr lang="en-US" sz="2400" dirty="0" smtClean="0"/>
              <a:t>he </a:t>
            </a:r>
            <a:r>
              <a:rPr lang="en-US" sz="2400" dirty="0"/>
              <a:t>ID of the target </a:t>
            </a:r>
            <a:r>
              <a:rPr lang="en-US" sz="2400" dirty="0" smtClean="0"/>
              <a:t>region</a:t>
            </a:r>
            <a:endParaRPr lang="en-US" sz="2400" dirty="0"/>
          </a:p>
          <a:p>
            <a:pPr marL="342900" indent="-342900">
              <a:buFont typeface="Wingdings" charset="2"/>
              <a:buChar char="§"/>
            </a:pPr>
            <a:r>
              <a:rPr lang="en-US" sz="2400" i="1" dirty="0" smtClean="0"/>
              <a:t>End.</a:t>
            </a:r>
            <a:r>
              <a:rPr lang="en-US" sz="2400" dirty="0"/>
              <a:t> </a:t>
            </a:r>
            <a:r>
              <a:rPr lang="en-US" sz="2400" dirty="0" smtClean="0"/>
              <a:t>In </a:t>
            </a:r>
            <a:r>
              <a:rPr lang="en-US" sz="2400" dirty="0"/>
              <a:t>which game frame is the order estimated to </a:t>
            </a:r>
            <a:r>
              <a:rPr lang="en-US" sz="2400" dirty="0" smtClean="0"/>
              <a:t>finish</a:t>
            </a:r>
            <a:endParaRPr lang="en-US" sz="2400" dirty="0"/>
          </a:p>
        </p:txBody>
      </p:sp>
      <p:pic>
        <p:nvPicPr>
          <p:cNvPr id="6" name="Picture 5" descr="high.templa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151" y="2874331"/>
            <a:ext cx="867931" cy="867931"/>
          </a:xfrm>
          <a:prstGeom prst="rect">
            <a:avLst/>
          </a:prstGeom>
        </p:spPr>
      </p:pic>
      <p:pic>
        <p:nvPicPr>
          <p:cNvPr id="7" name="Picture 6" descr="high.templa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92" y="3509300"/>
            <a:ext cx="867931" cy="867931"/>
          </a:xfrm>
          <a:prstGeom prst="rect">
            <a:avLst/>
          </a:prstGeom>
        </p:spPr>
      </p:pic>
      <p:pic>
        <p:nvPicPr>
          <p:cNvPr id="8" name="Picture 7" descr="high.templa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033" y="4144269"/>
            <a:ext cx="867931" cy="867931"/>
          </a:xfrm>
          <a:prstGeom prst="rect">
            <a:avLst/>
          </a:prstGeom>
        </p:spPr>
      </p:pic>
      <p:pic>
        <p:nvPicPr>
          <p:cNvPr id="9" name="Picture 8" descr="high.templa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557" y="3742262"/>
            <a:ext cx="867931" cy="867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9963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High-level Abstraction in RTS games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0860" y="821037"/>
            <a:ext cx="7982791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We only consider military units and main bases</a:t>
            </a:r>
            <a:endParaRPr lang="en-US" sz="32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254" y="1513257"/>
            <a:ext cx="8573936" cy="4624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452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High-level Abstraction in RTS games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0860" y="821037"/>
            <a:ext cx="7982791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We only consider military units and main bases</a:t>
            </a:r>
            <a:endParaRPr lang="en-US" sz="32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/>
          <a:srcRect t="14902"/>
          <a:stretch/>
        </p:blipFill>
        <p:spPr>
          <a:xfrm>
            <a:off x="410861" y="1877885"/>
            <a:ext cx="8452330" cy="459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7804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High-level Abstraction in RTS games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0860" y="821037"/>
            <a:ext cx="7982791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Abstract state</a:t>
            </a:r>
            <a:endParaRPr lang="en-US" sz="32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/>
          <a:srcRect t="14902"/>
          <a:stretch/>
        </p:blipFill>
        <p:spPr>
          <a:xfrm>
            <a:off x="410861" y="1877886"/>
            <a:ext cx="3142699" cy="1707890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3694704"/>
              </p:ext>
            </p:extLst>
          </p:nvPr>
        </p:nvGraphicFramePr>
        <p:xfrm>
          <a:off x="1110746" y="3869325"/>
          <a:ext cx="588476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0680"/>
                <a:gridCol w="1007622"/>
                <a:gridCol w="673738"/>
                <a:gridCol w="840680"/>
                <a:gridCol w="840680"/>
                <a:gridCol w="840680"/>
                <a:gridCol w="84068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Player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Type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Size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Region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Order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Target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End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Base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N/A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Tank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Move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230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Vulture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Idle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400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9110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High-level Abstraction in RTS games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0860" y="821037"/>
            <a:ext cx="7982791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Abstract state. Possible Actions</a:t>
            </a:r>
            <a:endParaRPr lang="en-US" sz="32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/>
          <a:srcRect t="14902"/>
          <a:stretch/>
        </p:blipFill>
        <p:spPr>
          <a:xfrm>
            <a:off x="410861" y="1877886"/>
            <a:ext cx="3142699" cy="1707890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5685251"/>
              </p:ext>
            </p:extLst>
          </p:nvPr>
        </p:nvGraphicFramePr>
        <p:xfrm>
          <a:off x="1110746" y="3869325"/>
          <a:ext cx="588476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0680"/>
                <a:gridCol w="1007622"/>
                <a:gridCol w="673738"/>
                <a:gridCol w="840680"/>
                <a:gridCol w="840680"/>
                <a:gridCol w="840680"/>
                <a:gridCol w="84068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Player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Type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Size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Region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Order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Target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End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Base</a:t>
                      </a:r>
                      <a:endParaRPr lang="en-US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N/A</a:t>
                      </a:r>
                      <a:endParaRPr lang="en-US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Tank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Move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230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Vulture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Idle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400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42706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High-level Abstraction in RTS games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0860" y="821037"/>
            <a:ext cx="7982791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Abstract state. Possible Actions</a:t>
            </a:r>
            <a:endParaRPr lang="en-US" sz="32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/>
          <a:srcRect t="14902"/>
          <a:stretch/>
        </p:blipFill>
        <p:spPr>
          <a:xfrm>
            <a:off x="410861" y="1877886"/>
            <a:ext cx="3142699" cy="1707890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0096409"/>
              </p:ext>
            </p:extLst>
          </p:nvPr>
        </p:nvGraphicFramePr>
        <p:xfrm>
          <a:off x="1110746" y="3869325"/>
          <a:ext cx="588476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0680"/>
                <a:gridCol w="1007622"/>
                <a:gridCol w="673738"/>
                <a:gridCol w="840680"/>
                <a:gridCol w="840680"/>
                <a:gridCol w="840680"/>
                <a:gridCol w="84068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Player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Type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Size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Region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Order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Target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End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Base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N/A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Tank</a:t>
                      </a:r>
                      <a:endParaRPr lang="en-US" dirty="0"/>
                    </a:p>
                  </a:txBody>
                  <a:tcP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Move</a:t>
                      </a:r>
                      <a:endParaRPr lang="en-US" dirty="0"/>
                    </a:p>
                  </a:txBody>
                  <a:tcP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230</a:t>
                      </a:r>
                      <a:endParaRPr lang="en-US" dirty="0"/>
                    </a:p>
                  </a:txBody>
                  <a:tcPr>
                    <a:solidFill>
                      <a:srgbClr val="D99694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Vulture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Idle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400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10861" y="5539808"/>
            <a:ext cx="7982791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Move to 1. Move to 3. Idle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9435661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High-level Abstraction in RTS games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0860" y="821037"/>
            <a:ext cx="7982791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Abstract state. Possible Actions</a:t>
            </a:r>
            <a:endParaRPr lang="en-US" sz="32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/>
          <a:srcRect t="14902"/>
          <a:stretch/>
        </p:blipFill>
        <p:spPr>
          <a:xfrm>
            <a:off x="410861" y="1877886"/>
            <a:ext cx="3142699" cy="1707890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3882523"/>
              </p:ext>
            </p:extLst>
          </p:nvPr>
        </p:nvGraphicFramePr>
        <p:xfrm>
          <a:off x="1110746" y="3869325"/>
          <a:ext cx="588476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0680"/>
                <a:gridCol w="1007622"/>
                <a:gridCol w="673738"/>
                <a:gridCol w="840680"/>
                <a:gridCol w="840680"/>
                <a:gridCol w="840680"/>
                <a:gridCol w="84068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Player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Type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Size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Region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Order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Target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End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Base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N/A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Tank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Move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230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Vulture</a:t>
                      </a:r>
                      <a:endParaRPr lang="en-US" dirty="0"/>
                    </a:p>
                  </a:txBody>
                  <a:tcP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Idle</a:t>
                      </a:r>
                      <a:endParaRPr lang="en-US" dirty="0"/>
                    </a:p>
                  </a:txBody>
                  <a:tcP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400</a:t>
                      </a:r>
                      <a:endParaRPr lang="en-US" dirty="0"/>
                    </a:p>
                  </a:txBody>
                  <a:tcPr>
                    <a:solidFill>
                      <a:srgbClr val="D99694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10861" y="5539808"/>
            <a:ext cx="7982791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Move to 2, 4, 5 or 6. Idle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0207141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High-level Abstraction in RTS games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0860" y="821037"/>
            <a:ext cx="7982791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Abstract state. Possible Actions</a:t>
            </a:r>
            <a:endParaRPr lang="en-US" sz="32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/>
          <a:srcRect t="14902"/>
          <a:stretch/>
        </p:blipFill>
        <p:spPr>
          <a:xfrm>
            <a:off x="410861" y="1877886"/>
            <a:ext cx="3142699" cy="1707890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2406303"/>
              </p:ext>
            </p:extLst>
          </p:nvPr>
        </p:nvGraphicFramePr>
        <p:xfrm>
          <a:off x="1110746" y="3869325"/>
          <a:ext cx="588476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0680"/>
                <a:gridCol w="1007622"/>
                <a:gridCol w="673738"/>
                <a:gridCol w="840680"/>
                <a:gridCol w="840680"/>
                <a:gridCol w="840680"/>
                <a:gridCol w="84068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Player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Type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Size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Region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Order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Target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End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Base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N/A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Tank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Move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230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Vulture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Idle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400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10861" y="5539808"/>
            <a:ext cx="7982791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Branching factor: (1)×(2+1)×(4+1) = 15 </a:t>
            </a:r>
            <a:endParaRPr lang="en-US" sz="32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59696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High-level Abstraction in RTS games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0860" y="5832196"/>
            <a:ext cx="7982791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/>
              <a:t>SparCraft</a:t>
            </a:r>
            <a:r>
              <a:rPr lang="en-US" sz="3200" dirty="0" smtClean="0"/>
              <a:t> </a:t>
            </a:r>
            <a:r>
              <a:rPr lang="en-US" sz="3200" dirty="0"/>
              <a:t>(Churchill, </a:t>
            </a:r>
            <a:r>
              <a:rPr lang="en-US" sz="3200" dirty="0" err="1"/>
              <a:t>Saffidine</a:t>
            </a:r>
            <a:r>
              <a:rPr lang="en-US" sz="3200" dirty="0"/>
              <a:t>, and </a:t>
            </a:r>
            <a:r>
              <a:rPr lang="en-US" sz="3200" dirty="0" err="1"/>
              <a:t>Buro</a:t>
            </a:r>
            <a:r>
              <a:rPr lang="en-US" sz="3200" dirty="0"/>
              <a:t> 2012</a:t>
            </a:r>
            <a:r>
              <a:rPr lang="en-US" sz="3200" dirty="0" smtClean="0"/>
              <a:t>)</a:t>
            </a:r>
            <a:endParaRPr lang="en-US" sz="3200" dirty="0">
              <a:effectLst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860" y="1082542"/>
            <a:ext cx="7858261" cy="4618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4435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Mapping </a:t>
            </a:r>
            <a:r>
              <a:rPr lang="en-US" dirty="0"/>
              <a:t>Low-Level and High-Level States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10860" y="5755383"/>
            <a:ext cx="79827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Squad groups don’t have to be the same as abstract groups!!</a:t>
            </a:r>
            <a:endParaRPr lang="en-US" sz="3200" dirty="0">
              <a:effectLst/>
            </a:endParaRPr>
          </a:p>
        </p:txBody>
      </p:sp>
      <p:pic>
        <p:nvPicPr>
          <p:cNvPr id="3" name="Picture 2" descr="AbstractLayers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622" y="948194"/>
            <a:ext cx="7588029" cy="4807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2693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High-level Game-Tree Search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10860" y="888587"/>
            <a:ext cx="7982791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b="1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/>
              <a:t>State forwarding (simulator)</a:t>
            </a:r>
          </a:p>
          <a:p>
            <a:pPr lvl="1"/>
            <a:r>
              <a:rPr lang="en-US" sz="3200" dirty="0" smtClean="0"/>
              <a:t>We estimate in which game frame the group finish their order. </a:t>
            </a:r>
            <a:endParaRPr lang="en-US" sz="3200" dirty="0" smtClean="0"/>
          </a:p>
          <a:p>
            <a:pPr lvl="1"/>
            <a:r>
              <a:rPr lang="en-US" sz="3200" dirty="0" smtClean="0"/>
              <a:t>Moving: velocity + distance to region</a:t>
            </a:r>
          </a:p>
          <a:p>
            <a:pPr lvl="1"/>
            <a:r>
              <a:rPr lang="en-US" sz="3200" dirty="0" smtClean="0"/>
              <a:t>Attack: DPS between groups</a:t>
            </a:r>
          </a:p>
          <a:p>
            <a:pPr lvl="1"/>
            <a:endParaRPr lang="en-US" sz="3200" dirty="0"/>
          </a:p>
          <a:p>
            <a:pPr lvl="1"/>
            <a:endParaRPr lang="en-US" sz="3200" dirty="0" smtClean="0"/>
          </a:p>
          <a:p>
            <a:pPr lvl="1"/>
            <a:endParaRPr lang="en-US" sz="3200" dirty="0"/>
          </a:p>
          <a:p>
            <a:pPr lvl="1"/>
            <a:r>
              <a:rPr lang="en-US" sz="3200" dirty="0" smtClean="0"/>
              <a:t>Next player to move: the one with the group with the smallest “end” frame.</a:t>
            </a:r>
            <a:endParaRPr lang="en-US" sz="3200" dirty="0"/>
          </a:p>
        </p:txBody>
      </p:sp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20" y="4462050"/>
            <a:ext cx="6768613" cy="414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323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High-level Game-Tree Search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10860" y="888587"/>
            <a:ext cx="7982791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b="1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/>
              <a:t>State forwarding (simulator)</a:t>
            </a:r>
          </a:p>
          <a:p>
            <a:pPr lvl="1"/>
            <a:r>
              <a:rPr lang="en-US" sz="3200" dirty="0" smtClean="0"/>
              <a:t>We estimate in which game frame the group finish their order.  </a:t>
            </a:r>
            <a:endParaRPr lang="en-US" sz="3200" dirty="0" smtClean="0"/>
          </a:p>
          <a:p>
            <a:pPr lvl="1"/>
            <a:r>
              <a:rPr lang="en-US" sz="3200" dirty="0" smtClean="0"/>
              <a:t>Moving: velocity + distance to region</a:t>
            </a:r>
          </a:p>
          <a:p>
            <a:pPr lvl="1"/>
            <a:r>
              <a:rPr lang="en-US" sz="3200" dirty="0" smtClean="0"/>
              <a:t>Attack: DPS between groups</a:t>
            </a:r>
          </a:p>
          <a:p>
            <a:pPr lvl="1"/>
            <a:endParaRPr lang="en-US" sz="32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/>
              <a:t>State evaluation</a:t>
            </a:r>
            <a:endParaRPr lang="en-US" sz="3200" dirty="0"/>
          </a:p>
        </p:txBody>
      </p:sp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99" y="4995542"/>
            <a:ext cx="7927953" cy="848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1942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High-level Game-Tree Search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10860" y="1037197"/>
            <a:ext cx="79827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Alpha-Beta</a:t>
            </a:r>
          </a:p>
          <a:p>
            <a:r>
              <a:rPr lang="en-US" sz="3200" dirty="0" smtClean="0"/>
              <a:t>MCTS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9047360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High-level Game-Tree Search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10860" y="1037197"/>
            <a:ext cx="79827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Alpha-Beta</a:t>
            </a:r>
          </a:p>
          <a:p>
            <a:r>
              <a:rPr lang="en-US" sz="3200" dirty="0" smtClean="0"/>
              <a:t>MCTS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410860" y="2392705"/>
            <a:ext cx="798279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ABCD</a:t>
            </a:r>
            <a:r>
              <a:rPr lang="en-US" sz="3200" dirty="0" smtClean="0"/>
              <a:t> </a:t>
            </a:r>
            <a:r>
              <a:rPr lang="en-US" sz="3200" dirty="0"/>
              <a:t>(Churchill, </a:t>
            </a:r>
            <a:r>
              <a:rPr lang="en-US" sz="3200" dirty="0" err="1"/>
              <a:t>Saffidine</a:t>
            </a:r>
            <a:r>
              <a:rPr lang="en-US" sz="3200" dirty="0"/>
              <a:t>, and </a:t>
            </a:r>
            <a:r>
              <a:rPr lang="en-US" sz="3200" dirty="0" err="1"/>
              <a:t>Buro</a:t>
            </a:r>
            <a:r>
              <a:rPr lang="en-US" sz="3200" dirty="0"/>
              <a:t> 2012) </a:t>
            </a:r>
            <a:endParaRPr lang="en-US" sz="3200" dirty="0" smtClean="0"/>
          </a:p>
          <a:p>
            <a:r>
              <a:rPr lang="en-US" sz="3200" dirty="0" smtClean="0"/>
              <a:t>UCTCD</a:t>
            </a:r>
          </a:p>
          <a:p>
            <a:r>
              <a:rPr lang="en-US" sz="3200" b="1" dirty="0" smtClean="0"/>
              <a:t>MCTSCD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9299356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High-level Game-Tree Search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10860" y="888587"/>
            <a:ext cx="7982791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MCTSCD</a:t>
            </a:r>
            <a:endParaRPr lang="en-US" sz="3200" b="1" dirty="0"/>
          </a:p>
        </p:txBody>
      </p:sp>
      <p:pic>
        <p:nvPicPr>
          <p:cNvPr id="6" name="Picture 5" descr="mcts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011" y="1416715"/>
            <a:ext cx="8370702" cy="3922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038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High-level Game-Tree Search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8885" y="759398"/>
            <a:ext cx="4769608" cy="6050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0152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High-level Game-Tree Search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8885" y="759398"/>
            <a:ext cx="4769608" cy="605070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188885" y="3391003"/>
            <a:ext cx="4769608" cy="878148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188885" y="5596919"/>
            <a:ext cx="4769608" cy="658198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8979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 settings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10860" y="888587"/>
            <a:ext cx="83176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Games limited to 20 minutes (28,800 frames)</a:t>
            </a:r>
          </a:p>
          <a:p>
            <a:r>
              <a:rPr lang="en-US" sz="3200" dirty="0" smtClean="0"/>
              <a:t>Search called every 400 frames (pause game)</a:t>
            </a:r>
            <a:endParaRPr lang="en-US" sz="3200" dirty="0"/>
          </a:p>
          <a:p>
            <a:r>
              <a:rPr lang="en-US" sz="3200" dirty="0" smtClean="0"/>
              <a:t>No fog of war (future work)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299120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 settings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10860" y="888587"/>
            <a:ext cx="831765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Games limited to 20 minutes (28,800 frames)</a:t>
            </a:r>
          </a:p>
          <a:p>
            <a:r>
              <a:rPr lang="en-US" sz="3200" dirty="0" smtClean="0"/>
              <a:t>Search called every 400 frames (pause game)</a:t>
            </a:r>
          </a:p>
          <a:p>
            <a:r>
              <a:rPr lang="en-US" sz="3200" dirty="0"/>
              <a:t>No fog of war (future work)</a:t>
            </a:r>
          </a:p>
          <a:p>
            <a:endParaRPr lang="en-US" sz="3200" dirty="0" smtClean="0"/>
          </a:p>
          <a:p>
            <a:r>
              <a:rPr lang="en-US" sz="3200" dirty="0" smtClean="0"/>
              <a:t>ABCD parameters</a:t>
            </a:r>
          </a:p>
          <a:p>
            <a:pPr marL="914400" lvl="1" indent="-457200">
              <a:buFont typeface="Wingdings" charset="2"/>
              <a:buChar char="§"/>
            </a:pPr>
            <a:r>
              <a:rPr lang="en-US" sz="3200" dirty="0" smtClean="0"/>
              <a:t>Maximum depth: 3</a:t>
            </a:r>
          </a:p>
          <a:p>
            <a:pPr marL="914400" lvl="1" indent="-457200">
              <a:buFont typeface="Wingdings" charset="2"/>
              <a:buChar char="§"/>
            </a:pPr>
            <a:r>
              <a:rPr lang="en-US" sz="3200" dirty="0" smtClean="0"/>
              <a:t>Children limited to 10,000 nodes</a:t>
            </a:r>
          </a:p>
          <a:p>
            <a:pPr marL="914400" lvl="1" indent="-457200">
              <a:buFont typeface="Wingdings" charset="2"/>
              <a:buChar char="§"/>
            </a:pPr>
            <a:r>
              <a:rPr lang="en-US" sz="3200" dirty="0" smtClean="0"/>
              <a:t>Time limited to 30 seconds</a:t>
            </a:r>
          </a:p>
          <a:p>
            <a:pPr marL="914400" lvl="1" indent="-457200">
              <a:buFont typeface="Wingdings" charset="2"/>
              <a:buChar char="§"/>
            </a:pPr>
            <a:r>
              <a:rPr lang="en-US" sz="3200" dirty="0"/>
              <a:t>Simultaneous move: Alt </a:t>
            </a:r>
            <a:r>
              <a:rPr lang="en-US" sz="3200" dirty="0" smtClean="0"/>
              <a:t>policy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832563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 settings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10860" y="888587"/>
            <a:ext cx="8317657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Games limited to 20 minutes (28,800 frames)</a:t>
            </a:r>
          </a:p>
          <a:p>
            <a:r>
              <a:rPr lang="en-US" sz="3200" dirty="0" smtClean="0"/>
              <a:t>Search called every 400 frames (pause game)</a:t>
            </a:r>
          </a:p>
          <a:p>
            <a:r>
              <a:rPr lang="en-US" sz="3200" dirty="0"/>
              <a:t>No fog of war (future work)</a:t>
            </a:r>
          </a:p>
          <a:p>
            <a:endParaRPr lang="en-US" sz="3200" dirty="0" smtClean="0"/>
          </a:p>
          <a:p>
            <a:r>
              <a:rPr lang="en-US" sz="3200" dirty="0" smtClean="0"/>
              <a:t>MCTSCD parameters</a:t>
            </a:r>
          </a:p>
          <a:p>
            <a:pPr marL="914400" lvl="1" indent="-457200">
              <a:buFont typeface="Wingdings" charset="2"/>
              <a:buChar char="§"/>
            </a:pPr>
            <a:r>
              <a:rPr lang="en-US" sz="3200" dirty="0" smtClean="0"/>
              <a:t>Tree policy: e-greedy (e=0.2)</a:t>
            </a:r>
          </a:p>
          <a:p>
            <a:pPr marL="914400" lvl="1" indent="-457200">
              <a:buFont typeface="Wingdings" charset="2"/>
              <a:buChar char="§"/>
            </a:pPr>
            <a:r>
              <a:rPr lang="en-US" sz="3200" dirty="0" smtClean="0"/>
              <a:t>Default policy: random move selection</a:t>
            </a:r>
          </a:p>
          <a:p>
            <a:pPr marL="914400" lvl="1" indent="-457200">
              <a:buFont typeface="Wingdings" charset="2"/>
              <a:buChar char="§"/>
            </a:pPr>
            <a:r>
              <a:rPr lang="en-US" sz="3200" dirty="0" smtClean="0"/>
              <a:t>Simultaneous move: Alt policy</a:t>
            </a:r>
          </a:p>
          <a:p>
            <a:pPr marL="914400" lvl="1" indent="-457200">
              <a:buFont typeface="Wingdings" charset="2"/>
              <a:buChar char="§"/>
            </a:pPr>
            <a:r>
              <a:rPr lang="en-US" sz="3200" dirty="0" smtClean="0"/>
              <a:t>Tree policy depth: limited to 10</a:t>
            </a:r>
          </a:p>
          <a:p>
            <a:pPr marL="914400" lvl="1" indent="-457200">
              <a:buFont typeface="Wingdings" charset="2"/>
              <a:buChar char="§"/>
            </a:pPr>
            <a:r>
              <a:rPr lang="en-US" sz="3200" dirty="0" smtClean="0"/>
              <a:t>2</a:t>
            </a:r>
            <a:r>
              <a:rPr lang="en-US" sz="3200" dirty="0" smtClean="0"/>
              <a:t>,000 </a:t>
            </a:r>
            <a:r>
              <a:rPr lang="en-US" sz="3200" dirty="0" err="1" smtClean="0"/>
              <a:t>playouts</a:t>
            </a:r>
            <a:r>
              <a:rPr lang="en-US" sz="3200" dirty="0" smtClean="0"/>
              <a:t> limited to 7,200 game frames (5 minutes)</a:t>
            </a:r>
          </a:p>
        </p:txBody>
      </p:sp>
    </p:spTree>
    <p:extLst>
      <p:ext uri="{BB962C8B-B14F-4D97-AF65-F5344CB8AC3E}">
        <p14:creationId xmlns:p14="http://schemas.microsoft.com/office/powerpoint/2010/main" val="8910815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076" y="2021438"/>
            <a:ext cx="8315851" cy="3233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3181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996" y="992833"/>
            <a:ext cx="8476614" cy="5429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7744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161" y="1084162"/>
            <a:ext cx="8626054" cy="5283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2907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Conclusions and Future Work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4671" y="1870380"/>
            <a:ext cx="19519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Conclusions</a:t>
            </a:r>
            <a:endParaRPr lang="en-US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721885" y="1861641"/>
            <a:ext cx="20094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Future work</a:t>
            </a:r>
            <a:endParaRPr lang="en-US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54671" y="2613252"/>
            <a:ext cx="433459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 smtClean="0"/>
              <a:t>New MCTS algorithm for simultaneous actions (MCTSCD)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High level abstraction in the right direction to be able to apply game-tree search algorithms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4721885" y="2613252"/>
            <a:ext cx="433459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000" dirty="0"/>
              <a:t>I</a:t>
            </a:r>
            <a:r>
              <a:rPr lang="en-US" sz="2000" dirty="0" smtClean="0"/>
              <a:t>mprove </a:t>
            </a:r>
            <a:r>
              <a:rPr lang="en-US" sz="2000" dirty="0"/>
              <a:t>the game tree search algorithm </a:t>
            </a:r>
            <a:endParaRPr lang="en-US" sz="2000" dirty="0" smtClean="0"/>
          </a:p>
          <a:p>
            <a:pPr marL="800100" lvl="1" indent="-342900">
              <a:buFont typeface="Arial"/>
              <a:buChar char="•"/>
            </a:pPr>
            <a:r>
              <a:rPr lang="en-US" sz="2000" dirty="0" smtClean="0"/>
              <a:t>different </a:t>
            </a:r>
            <a:r>
              <a:rPr lang="en-US" sz="2000" dirty="0"/>
              <a:t>bandit </a:t>
            </a:r>
            <a:r>
              <a:rPr lang="en-US" sz="2000" dirty="0" smtClean="0"/>
              <a:t>strategies </a:t>
            </a:r>
          </a:p>
          <a:p>
            <a:pPr marL="800100" lvl="1" indent="-342900">
              <a:buFont typeface="Arial"/>
              <a:buChar char="•"/>
            </a:pPr>
            <a:r>
              <a:rPr lang="en-US" sz="2000" dirty="0" smtClean="0"/>
              <a:t>deal </a:t>
            </a:r>
            <a:r>
              <a:rPr lang="en-US" sz="2000" dirty="0"/>
              <a:t>with partial </a:t>
            </a:r>
            <a:r>
              <a:rPr lang="en-US" sz="2000" dirty="0" err="1" smtClean="0"/>
              <a:t>observability</a:t>
            </a:r>
            <a:endParaRPr lang="en-US" sz="2000" dirty="0"/>
          </a:p>
          <a:p>
            <a:pPr marL="342900" indent="-342900">
              <a:buFont typeface="Arial"/>
              <a:buChar char="•"/>
            </a:pPr>
            <a:r>
              <a:rPr lang="en-US" sz="2000" dirty="0" smtClean="0"/>
              <a:t>More abstractions </a:t>
            </a:r>
            <a:r>
              <a:rPr lang="en-US" sz="2000" dirty="0"/>
              <a:t>and their </a:t>
            </a:r>
            <a:r>
              <a:rPr lang="en-US" sz="2000" dirty="0" smtClean="0"/>
              <a:t>tradeoffs 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 smtClean="0"/>
              <a:t>Improve the </a:t>
            </a:r>
            <a:r>
              <a:rPr lang="en-US" sz="2000" dirty="0"/>
              <a:t>game simulator </a:t>
            </a:r>
            <a:r>
              <a:rPr lang="en-US" sz="2000" dirty="0" smtClean="0"/>
              <a:t>by learning </a:t>
            </a:r>
            <a:r>
              <a:rPr lang="en-US" sz="2000" dirty="0"/>
              <a:t>during the course of a </a:t>
            </a:r>
            <a:r>
              <a:rPr lang="en-US" sz="2000" dirty="0" smtClean="0"/>
              <a:t>game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569456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209655" y="1081076"/>
            <a:ext cx="8828283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800" b="1" dirty="0">
                <a:solidFill>
                  <a:schemeClr val="tx2"/>
                </a:solidFill>
              </a:rPr>
              <a:t>Game-Tree Search </a:t>
            </a:r>
          </a:p>
          <a:p>
            <a:r>
              <a:rPr lang="en-US" sz="3800" b="1" dirty="0">
                <a:solidFill>
                  <a:schemeClr val="tx2"/>
                </a:solidFill>
              </a:rPr>
              <a:t>over High-Level Game States in RTS Games </a:t>
            </a:r>
            <a:endParaRPr lang="en-US" sz="3800" b="1" dirty="0">
              <a:solidFill>
                <a:schemeClr val="tx2"/>
              </a:solidFill>
            </a:endParaRPr>
          </a:p>
        </p:txBody>
      </p:sp>
      <p:cxnSp>
        <p:nvCxnSpPr>
          <p:cNvPr id="5" name="4 Conector recto"/>
          <p:cNvCxnSpPr/>
          <p:nvPr/>
        </p:nvCxnSpPr>
        <p:spPr>
          <a:xfrm>
            <a:off x="323528" y="2305345"/>
            <a:ext cx="842493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 descr="http://images.forbes.com/media/lists/94/2010/logos/drexel-universit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72400" y="116632"/>
            <a:ext cx="879124" cy="936104"/>
          </a:xfrm>
          <a:prstGeom prst="rect">
            <a:avLst/>
          </a:prstGeom>
          <a:noFill/>
        </p:spPr>
      </p:pic>
      <p:sp>
        <p:nvSpPr>
          <p:cNvPr id="11" name="7 CuadroTexto"/>
          <p:cNvSpPr txBox="1"/>
          <p:nvPr/>
        </p:nvSpPr>
        <p:spPr>
          <a:xfrm>
            <a:off x="323528" y="2389479"/>
            <a:ext cx="588514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Alberto Uriarte </a:t>
            </a:r>
            <a:r>
              <a:rPr lang="en-US" sz="2400" dirty="0"/>
              <a:t> </a:t>
            </a:r>
            <a:r>
              <a:rPr lang="en-US" sz="2400" dirty="0" smtClean="0"/>
              <a:t>       </a:t>
            </a:r>
            <a:r>
              <a:rPr lang="en-US" sz="2400" dirty="0" err="1" smtClean="0"/>
              <a:t>albertouri@cs.drexel.edu</a:t>
            </a:r>
            <a:endParaRPr lang="en-US" sz="2400" dirty="0"/>
          </a:p>
          <a:p>
            <a:r>
              <a:rPr lang="en-US" sz="2400" dirty="0" smtClean="0"/>
              <a:t>Santiago </a:t>
            </a:r>
            <a:r>
              <a:rPr lang="en-US" sz="2400" dirty="0" err="1" smtClean="0"/>
              <a:t>Ontañón</a:t>
            </a:r>
            <a:r>
              <a:rPr lang="en-US" sz="2400" dirty="0" smtClean="0"/>
              <a:t>    </a:t>
            </a:r>
            <a:r>
              <a:rPr lang="en-US" sz="2400" dirty="0" err="1" smtClean="0"/>
              <a:t>santi@cs.drexel.edu</a:t>
            </a:r>
            <a:endParaRPr lang="en-US" sz="24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5480" y="3762311"/>
            <a:ext cx="3411733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6393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22031</TotalTime>
  <Words>1316</Words>
  <Application>Microsoft Macintosh PowerPoint</Application>
  <PresentationFormat>On-screen Show (4:3)</PresentationFormat>
  <Paragraphs>407</Paragraphs>
  <Slides>38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Office Theme</vt:lpstr>
      <vt:lpstr>PowerPoint Presentation</vt:lpstr>
      <vt:lpstr>Outline</vt:lpstr>
      <vt:lpstr>Motivation</vt:lpstr>
      <vt:lpstr>Game complexity</vt:lpstr>
      <vt:lpstr>Game complexity</vt:lpstr>
      <vt:lpstr>Motivation</vt:lpstr>
      <vt:lpstr>Motivation</vt:lpstr>
      <vt:lpstr>High-level Abstraction in RTS games</vt:lpstr>
      <vt:lpstr>High-level Abstraction in RTS games</vt:lpstr>
      <vt:lpstr>High-level Abstraction in RTS games</vt:lpstr>
      <vt:lpstr>High-level Abstraction in RTS games</vt:lpstr>
      <vt:lpstr>High-level Abstraction in RTS games</vt:lpstr>
      <vt:lpstr>High-level Abstraction in RTS games</vt:lpstr>
      <vt:lpstr>High-level Abstraction in RTS games</vt:lpstr>
      <vt:lpstr>High-level Abstraction in RTS games</vt:lpstr>
      <vt:lpstr>High-level Abstraction in RTS games</vt:lpstr>
      <vt:lpstr>High-level Abstraction in RTS games</vt:lpstr>
      <vt:lpstr>High-level Abstraction in RTS games</vt:lpstr>
      <vt:lpstr>High-level Abstraction in RTS games</vt:lpstr>
      <vt:lpstr>High-level Abstraction in RTS games</vt:lpstr>
      <vt:lpstr>High-level Abstraction in RTS games</vt:lpstr>
      <vt:lpstr>High-level Abstraction in RTS games</vt:lpstr>
      <vt:lpstr>Mapping Low-Level and High-Level States</vt:lpstr>
      <vt:lpstr>High-level Game-Tree Search</vt:lpstr>
      <vt:lpstr>High-level Game-Tree Search</vt:lpstr>
      <vt:lpstr>High-level Game-Tree Search</vt:lpstr>
      <vt:lpstr>High-level Game-Tree Search</vt:lpstr>
      <vt:lpstr>High-level Game-Tree Search</vt:lpstr>
      <vt:lpstr>High-level Game-Tree Search</vt:lpstr>
      <vt:lpstr>High-level Game-Tree Search</vt:lpstr>
      <vt:lpstr>Evaluation settings</vt:lpstr>
      <vt:lpstr>Evaluation settings</vt:lpstr>
      <vt:lpstr>Evaluation settings</vt:lpstr>
      <vt:lpstr>Results</vt:lpstr>
      <vt:lpstr>Results</vt:lpstr>
      <vt:lpstr>Results</vt:lpstr>
      <vt:lpstr>Conclusions and Future Work</vt:lpstr>
      <vt:lpstr>PowerPoint Presentation</vt:lpstr>
    </vt:vector>
  </TitlesOfParts>
  <Company>Drexel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Alberto Uriarte</dc:creator>
  <cp:lastModifiedBy>Alberto Uriarte</cp:lastModifiedBy>
  <cp:revision>162</cp:revision>
  <dcterms:created xsi:type="dcterms:W3CDTF">2013-08-02T16:03:36Z</dcterms:created>
  <dcterms:modified xsi:type="dcterms:W3CDTF">2014-10-06T14:01:01Z</dcterms:modified>
</cp:coreProperties>
</file>