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7" r:id="rId2"/>
    <p:sldId id="370" r:id="rId3"/>
    <p:sldId id="310" r:id="rId4"/>
    <p:sldId id="372" r:id="rId5"/>
    <p:sldId id="317" r:id="rId6"/>
    <p:sldId id="371" r:id="rId7"/>
    <p:sldId id="373" r:id="rId8"/>
    <p:sldId id="377" r:id="rId9"/>
    <p:sldId id="374" r:id="rId10"/>
    <p:sldId id="378" r:id="rId11"/>
    <p:sldId id="394" r:id="rId12"/>
    <p:sldId id="379" r:id="rId13"/>
    <p:sldId id="380" r:id="rId14"/>
    <p:sldId id="381" r:id="rId15"/>
    <p:sldId id="382" r:id="rId16"/>
    <p:sldId id="375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83" r:id="rId27"/>
    <p:sldId id="37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84" autoAdjust="0"/>
  </p:normalViewPr>
  <p:slideViewPr>
    <p:cSldViewPr snapToGrid="0" snapToObjects="1">
      <p:cViewPr varScale="1">
        <p:scale>
          <a:sx n="94" d="100"/>
          <a:sy n="94" d="100"/>
        </p:scale>
        <p:origin x="-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10/2/14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0"/>
            <a:ext cx="8393652" cy="695805"/>
          </a:xfrm>
          <a:prstGeom prst="rect">
            <a:avLst/>
          </a:prstGeom>
        </p:spPr>
        <p:txBody>
          <a:bodyPr vert="horz"/>
          <a:lstStyle>
            <a:lvl1pPr algn="l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/27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Relationship Id="rId3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3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743066"/>
            <a:ext cx="744129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High-level Representations </a:t>
            </a:r>
            <a:endParaRPr lang="en-US" sz="3800" b="1" dirty="0" smtClean="0">
              <a:solidFill>
                <a:schemeClr val="tx2"/>
              </a:solidFill>
            </a:endParaRPr>
          </a:p>
          <a:p>
            <a:r>
              <a:rPr lang="en-US" sz="3800" b="1" dirty="0" smtClean="0">
                <a:solidFill>
                  <a:schemeClr val="tx2"/>
                </a:solidFill>
              </a:rPr>
              <a:t>for </a:t>
            </a:r>
            <a:r>
              <a:rPr lang="en-US" sz="3800" b="1" dirty="0">
                <a:solidFill>
                  <a:schemeClr val="tx2"/>
                </a:solidFill>
              </a:rPr>
              <a:t>Game-Tree Search in RTS Games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October 3, </a:t>
            </a:r>
            <a:r>
              <a:rPr lang="en-US" sz="2400" dirty="0" smtClean="0"/>
              <a:t>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8333389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High-level Abstraction in RTS Games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High-level Game-Tree Search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  <a:endParaRPr lang="en-US" sz="2800" dirty="0"/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Bot Performance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 Simulation Accuracy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Conclusions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238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1" y="875077"/>
            <a:ext cx="63403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600" b="1" dirty="0" smtClean="0"/>
              <a:t>RTS properties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Simultaneous </a:t>
            </a:r>
            <a:r>
              <a:rPr lang="en-US" sz="3600" dirty="0" smtClean="0"/>
              <a:t>moves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“</a:t>
            </a:r>
            <a:r>
              <a:rPr lang="en-US" sz="3600" dirty="0"/>
              <a:t>R</a:t>
            </a:r>
            <a:r>
              <a:rPr lang="en-US" sz="3600" dirty="0" smtClean="0"/>
              <a:t>eal-time”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Partially observable</a:t>
            </a:r>
          </a:p>
          <a:p>
            <a:pPr marL="1028700" lvl="1" indent="-571500">
              <a:buFont typeface="Wingdings" charset="2"/>
              <a:buChar char="§"/>
            </a:pPr>
            <a:r>
              <a:rPr lang="en-US" sz="3600" dirty="0" smtClean="0"/>
              <a:t>Non deterministic</a:t>
            </a: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67028"/>
              </p:ext>
            </p:extLst>
          </p:nvPr>
        </p:nvGraphicFramePr>
        <p:xfrm>
          <a:off x="1760710" y="3807063"/>
          <a:ext cx="5634795" cy="249428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07506"/>
                <a:gridCol w="1260598"/>
                <a:gridCol w="1325961"/>
                <a:gridCol w="15407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Stochastic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Incomplete 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Real-time and simultaneous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Backgammon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complexity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664259"/>
              </p:ext>
            </p:extLst>
          </p:nvPr>
        </p:nvGraphicFramePr>
        <p:xfrm>
          <a:off x="380010" y="1177788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State-Space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legal game positions reachable from the initial position of the game.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919550"/>
              </p:ext>
            </p:extLst>
          </p:nvPr>
        </p:nvGraphicFramePr>
        <p:xfrm>
          <a:off x="380010" y="3100319"/>
          <a:ext cx="3132275" cy="22250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78301"/>
                <a:gridCol w="135397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State-space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Tic-tac-toe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Reversi</a:t>
                      </a:r>
                      <a:r>
                        <a:rPr lang="en-US" baseline="0" dirty="0" smtClean="0"/>
                        <a:t> (Othello)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78564" y="3234297"/>
            <a:ext cx="41463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StarCraft map: 128x128</a:t>
            </a:r>
          </a:p>
          <a:p>
            <a:r>
              <a:rPr lang="en-US" sz="2400" dirty="0" smtClean="0"/>
              <a:t>Maximum number of units: 400</a:t>
            </a:r>
          </a:p>
          <a:p>
            <a:endParaRPr lang="en-US" sz="2400" dirty="0" smtClean="0"/>
          </a:p>
          <a:p>
            <a:r>
              <a:rPr lang="en-US" sz="2400" dirty="0" smtClean="0"/>
              <a:t>Considering only unit positions:</a:t>
            </a:r>
          </a:p>
          <a:p>
            <a:r>
              <a:rPr lang="en-US" sz="2400" dirty="0" smtClean="0"/>
              <a:t>(128x128)</a:t>
            </a:r>
            <a:r>
              <a:rPr lang="en-US" sz="2400" baseline="30000" dirty="0" smtClean="0"/>
              <a:t>400</a:t>
            </a:r>
            <a:r>
              <a:rPr lang="en-US" sz="2400" dirty="0" smtClean="0"/>
              <a:t>=16384</a:t>
            </a:r>
            <a:r>
              <a:rPr lang="en-US" sz="2400" baseline="30000" dirty="0" smtClean="0"/>
              <a:t>400</a:t>
            </a:r>
            <a:r>
              <a:rPr lang="en-US" sz="2400" dirty="0" smtClean="0"/>
              <a:t>≈10</a:t>
            </a:r>
            <a:r>
              <a:rPr lang="en-US" sz="2400" baseline="30000" dirty="0" smtClean="0"/>
              <a:t>1685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5258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765277"/>
              </p:ext>
            </p:extLst>
          </p:nvPr>
        </p:nvGraphicFramePr>
        <p:xfrm>
          <a:off x="380010" y="1019050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Game-Tree Complexity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Number of leaf nodes in the minimal solution depth of a full-width search tree.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94516"/>
              </p:ext>
            </p:extLst>
          </p:nvPr>
        </p:nvGraphicFramePr>
        <p:xfrm>
          <a:off x="380010" y="2610348"/>
          <a:ext cx="830679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Estimation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Font typeface="Arial"/>
                        <a:buNone/>
                      </a:pPr>
                      <a:r>
                        <a:rPr lang="en-US" sz="2400" dirty="0" smtClean="0"/>
                        <a:t>Using the branching factor (</a:t>
                      </a:r>
                      <a:r>
                        <a:rPr lang="en-US" sz="2400" i="1" dirty="0" smtClean="0"/>
                        <a:t>b</a:t>
                      </a:r>
                      <a:r>
                        <a:rPr lang="en-US" sz="2400" dirty="0" smtClean="0"/>
                        <a:t>) and the depth (</a:t>
                      </a:r>
                      <a:r>
                        <a:rPr lang="en-US" sz="2400" i="1" dirty="0" smtClean="0"/>
                        <a:t>d</a:t>
                      </a:r>
                      <a:r>
                        <a:rPr lang="en-US" sz="2400" dirty="0" smtClean="0"/>
                        <a:t>) of a game: </a:t>
                      </a:r>
                      <a:r>
                        <a:rPr lang="en-US" sz="2400" i="1" dirty="0" err="1" smtClean="0"/>
                        <a:t>b</a:t>
                      </a:r>
                      <a:r>
                        <a:rPr lang="en-US" sz="2400" i="1" baseline="30000" dirty="0" err="1" smtClean="0"/>
                        <a:t>d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252222"/>
              </p:ext>
            </p:extLst>
          </p:nvPr>
        </p:nvGraphicFramePr>
        <p:xfrm>
          <a:off x="380010" y="3894012"/>
          <a:ext cx="3132274" cy="148336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038780"/>
                <a:gridCol w="1210436"/>
                <a:gridCol w="8830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Branching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- 30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78564" y="3894012"/>
            <a:ext cx="502102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Units: 50 – 200</a:t>
            </a:r>
          </a:p>
          <a:p>
            <a:r>
              <a:rPr lang="en-US" sz="2400" dirty="0" smtClean="0"/>
              <a:t>Actions per unit: 30</a:t>
            </a:r>
          </a:p>
          <a:p>
            <a:r>
              <a:rPr lang="en-US" sz="2400" dirty="0" smtClean="0"/>
              <a:t>Branching factor: 30</a:t>
            </a:r>
            <a:r>
              <a:rPr lang="en-US" sz="2400" baseline="30000" dirty="0" smtClean="0"/>
              <a:t>50</a:t>
            </a:r>
            <a:r>
              <a:rPr lang="en-US" sz="2400" dirty="0" smtClean="0"/>
              <a:t> - 30</a:t>
            </a:r>
            <a:r>
              <a:rPr lang="en-US" sz="2400" baseline="30000" dirty="0" smtClean="0"/>
              <a:t>200</a:t>
            </a:r>
          </a:p>
          <a:p>
            <a:endParaRPr lang="en-US" sz="2400" baseline="30000" dirty="0"/>
          </a:p>
          <a:p>
            <a:r>
              <a:rPr lang="en-US" sz="2400" dirty="0" smtClean="0"/>
              <a:t>Length of a game: 25 minutes</a:t>
            </a:r>
          </a:p>
          <a:p>
            <a:r>
              <a:rPr lang="en-US" sz="2400" dirty="0" smtClean="0"/>
              <a:t>25 min x 60 sec x 24 iteration per sec =</a:t>
            </a:r>
          </a:p>
          <a:p>
            <a:r>
              <a:rPr lang="en-US" sz="2400" dirty="0" smtClean="0"/>
              <a:t>= 36000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9536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Levels of decisions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Strategy</a:t>
            </a:r>
            <a:r>
              <a:rPr lang="en-US" sz="3200" dirty="0" smtClean="0"/>
              <a:t>. The whole army and buildings.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Tactics</a:t>
            </a:r>
            <a:r>
              <a:rPr lang="en-US" sz="3200" dirty="0" smtClean="0"/>
              <a:t>. Group of units.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b="1" dirty="0" smtClean="0"/>
              <a:t>Reactive Control</a:t>
            </a:r>
            <a:r>
              <a:rPr lang="en-US" sz="3200" dirty="0" smtClean="0"/>
              <a:t>. One unit.</a:t>
            </a:r>
          </a:p>
          <a:p>
            <a:endParaRPr lang="en-US" sz="3200" dirty="0" smtClean="0"/>
          </a:p>
          <a:p>
            <a:r>
              <a:rPr lang="en-US" sz="3200" dirty="0" smtClean="0"/>
              <a:t>We focused on tactical decisions!!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028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  <p:pic>
        <p:nvPicPr>
          <p:cNvPr id="5" name="Picture 4" descr="Benze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02" y="2197285"/>
            <a:ext cx="4380748" cy="38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21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Abstraction in RTS games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 smtClean="0"/>
              <a:t>1. Map abstraction</a:t>
            </a:r>
            <a:endParaRPr lang="en-US" sz="3200" dirty="0"/>
          </a:p>
        </p:txBody>
      </p:sp>
      <p:pic>
        <p:nvPicPr>
          <p:cNvPr id="5" name="Picture 4" descr="old-(2)Benzene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03" y="2197285"/>
            <a:ext cx="4380748" cy="38331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0861" y="2367667"/>
            <a:ext cx="4066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Perkins’ algorithm </a:t>
            </a:r>
            <a:r>
              <a:rPr lang="en-US" sz="2800" dirty="0" smtClean="0"/>
              <a:t>to decompose a map into </a:t>
            </a:r>
            <a:r>
              <a:rPr lang="en-US" sz="2800" b="1" dirty="0" smtClean="0"/>
              <a:t>regions</a:t>
            </a:r>
            <a:r>
              <a:rPr lang="en-US" sz="2800" dirty="0" smtClean="0"/>
              <a:t> and </a:t>
            </a:r>
            <a:r>
              <a:rPr lang="en-US" sz="2800" b="1" dirty="0" smtClean="0"/>
              <a:t>chokepoints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795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Unit group abstraction</a:t>
            </a:r>
            <a:endParaRPr lang="en-US" sz="3200" dirty="0"/>
          </a:p>
        </p:txBody>
      </p:sp>
      <p:pic>
        <p:nvPicPr>
          <p:cNvPr id="4" name="Picture 3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6" y="2874331"/>
            <a:ext cx="1945294" cy="19452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0480" y="2567615"/>
            <a:ext cx="61331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Hit Points (shield)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Position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Order: 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m</a:t>
            </a:r>
            <a:r>
              <a:rPr lang="en-US" sz="3200" dirty="0" smtClean="0"/>
              <a:t>ove, </a:t>
            </a:r>
            <a:r>
              <a:rPr lang="en-US" sz="3200" dirty="0"/>
              <a:t>a</a:t>
            </a:r>
            <a:r>
              <a:rPr lang="en-US" sz="3200" dirty="0" smtClean="0"/>
              <a:t>ttack, s</a:t>
            </a:r>
            <a:r>
              <a:rPr lang="en-US" sz="3200" dirty="0" smtClean="0"/>
              <a:t>top</a:t>
            </a:r>
            <a:r>
              <a:rPr lang="en-US" sz="3200" dirty="0" smtClean="0"/>
              <a:t>, patrol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3200" dirty="0" smtClean="0"/>
              <a:t>repair, build, siege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Size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3200" dirty="0" smtClean="0"/>
              <a:t>Damage (points and type)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4084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Unit group abstraction</a:t>
            </a:r>
            <a:endParaRPr lang="en-US" sz="3200" dirty="0"/>
          </a:p>
        </p:txBody>
      </p:sp>
      <p:pic>
        <p:nvPicPr>
          <p:cNvPr id="4" name="Picture 3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6" y="2874331"/>
            <a:ext cx="867931" cy="8679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0480" y="2567615"/>
            <a:ext cx="6133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Player.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player controls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Type.</a:t>
            </a:r>
            <a:r>
              <a:rPr lang="en-US" sz="2400" dirty="0"/>
              <a:t> </a:t>
            </a:r>
            <a:r>
              <a:rPr lang="en-US" sz="2400" dirty="0" smtClean="0"/>
              <a:t>Type </a:t>
            </a:r>
            <a:r>
              <a:rPr lang="en-US" sz="2400" dirty="0"/>
              <a:t>of units in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Size. </a:t>
            </a:r>
            <a:r>
              <a:rPr lang="en-US" sz="2400" dirty="0"/>
              <a:t>N</a:t>
            </a:r>
            <a:r>
              <a:rPr lang="en-US" sz="2400" dirty="0" smtClean="0"/>
              <a:t>umber </a:t>
            </a:r>
            <a:r>
              <a:rPr lang="en-US" sz="2400" dirty="0"/>
              <a:t>of units forming this </a:t>
            </a:r>
            <a:r>
              <a:rPr lang="en-US" sz="2400" dirty="0" smtClean="0"/>
              <a:t>group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Region</a:t>
            </a:r>
            <a:r>
              <a:rPr lang="en-US" sz="2400" dirty="0" smtClean="0"/>
              <a:t>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region is this group </a:t>
            </a:r>
            <a:r>
              <a:rPr lang="en-US" sz="2400" dirty="0" smtClean="0"/>
              <a:t>in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Order. </a:t>
            </a:r>
            <a:r>
              <a:rPr lang="en-US" sz="2400" dirty="0"/>
              <a:t>W</a:t>
            </a:r>
            <a:r>
              <a:rPr lang="en-US" sz="2400" dirty="0" smtClean="0"/>
              <a:t>hich </a:t>
            </a:r>
            <a:r>
              <a:rPr lang="en-US" sz="2400" dirty="0"/>
              <a:t>order is </a:t>
            </a:r>
            <a:r>
              <a:rPr lang="en-US" sz="2400" dirty="0" smtClean="0"/>
              <a:t>currently performing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Move, Attack, Idle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Target. </a:t>
            </a: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ID of the target </a:t>
            </a:r>
            <a:r>
              <a:rPr lang="en-US" sz="2400" dirty="0" smtClean="0"/>
              <a:t>region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i="1" dirty="0" smtClean="0"/>
              <a:t>End.</a:t>
            </a:r>
            <a:r>
              <a:rPr lang="en-US" sz="2400" dirty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which game frame is the order estimated to </a:t>
            </a:r>
            <a:r>
              <a:rPr lang="en-US" sz="2400" dirty="0" smtClean="0"/>
              <a:t>finish</a:t>
            </a:r>
            <a:endParaRPr lang="en-US" sz="2400" dirty="0"/>
          </a:p>
        </p:txBody>
      </p:sp>
      <p:pic>
        <p:nvPicPr>
          <p:cNvPr id="6" name="Picture 5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1" y="2874331"/>
            <a:ext cx="867931" cy="867931"/>
          </a:xfrm>
          <a:prstGeom prst="rect">
            <a:avLst/>
          </a:prstGeom>
        </p:spPr>
      </p:pic>
      <p:pic>
        <p:nvPicPr>
          <p:cNvPr id="7" name="Picture 6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2" y="3509300"/>
            <a:ext cx="867931" cy="867931"/>
          </a:xfrm>
          <a:prstGeom prst="rect">
            <a:avLst/>
          </a:prstGeom>
        </p:spPr>
      </p:pic>
      <p:pic>
        <p:nvPicPr>
          <p:cNvPr id="8" name="Picture 7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33" y="4144269"/>
            <a:ext cx="867931" cy="867931"/>
          </a:xfrm>
          <a:prstGeom prst="rect">
            <a:avLst/>
          </a:prstGeom>
        </p:spPr>
      </p:pic>
      <p:pic>
        <p:nvPicPr>
          <p:cNvPr id="9" name="Picture 8" descr="high.temp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" y="3742262"/>
            <a:ext cx="867931" cy="86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9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Unit group abstraction</a:t>
            </a:r>
            <a:endParaRPr lang="en-US" sz="32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720645"/>
              </p:ext>
            </p:extLst>
          </p:nvPr>
        </p:nvGraphicFramePr>
        <p:xfrm>
          <a:off x="732420" y="2464288"/>
          <a:ext cx="67254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680"/>
                <a:gridCol w="840680"/>
                <a:gridCol w="840680"/>
                <a:gridCol w="840680"/>
                <a:gridCol w="840680"/>
                <a:gridCol w="840680"/>
                <a:gridCol w="840680"/>
                <a:gridCol w="84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Player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400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Experiments with 4 different abstractions:</a:t>
            </a:r>
          </a:p>
          <a:p>
            <a:r>
              <a:rPr lang="en-US" sz="3200" dirty="0" smtClean="0"/>
              <a:t>1. </a:t>
            </a:r>
            <a:r>
              <a:rPr lang="en-US" sz="3200" b="1" dirty="0" smtClean="0"/>
              <a:t>A-RC </a:t>
            </a:r>
            <a:r>
              <a:rPr lang="en-US" sz="3200" dirty="0" smtClean="0"/>
              <a:t>Regions, Chokepoints, NO Buildings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491" y="3399737"/>
            <a:ext cx="4809699" cy="30715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4" y="2053657"/>
            <a:ext cx="4258283" cy="22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5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627" y="3399737"/>
            <a:ext cx="4952563" cy="30715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Experiments with 4 different abstractions:</a:t>
            </a:r>
          </a:p>
          <a:p>
            <a:r>
              <a:rPr lang="en-US" sz="3200" dirty="0"/>
              <a:t>2</a:t>
            </a:r>
            <a:r>
              <a:rPr lang="en-US" sz="3200" dirty="0" smtClean="0"/>
              <a:t>. </a:t>
            </a:r>
            <a:r>
              <a:rPr lang="en-US" sz="3200" b="1" dirty="0" smtClean="0"/>
              <a:t>A-RCB </a:t>
            </a:r>
            <a:r>
              <a:rPr lang="en-US" sz="3200" dirty="0" smtClean="0"/>
              <a:t>Regions, Chokepoints, Buildings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4" y="2053657"/>
            <a:ext cx="4258283" cy="22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491" y="3317799"/>
            <a:ext cx="4809699" cy="3174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Experiments with 4 different abstractions:</a:t>
            </a:r>
          </a:p>
          <a:p>
            <a:r>
              <a:rPr lang="en-US" sz="3200" dirty="0"/>
              <a:t>3</a:t>
            </a:r>
            <a:r>
              <a:rPr lang="en-US" sz="3200" dirty="0" smtClean="0"/>
              <a:t>. </a:t>
            </a:r>
            <a:r>
              <a:rPr lang="en-US" sz="3200" b="1" dirty="0" smtClean="0"/>
              <a:t>A-R </a:t>
            </a:r>
            <a:r>
              <a:rPr lang="en-US" sz="3200" dirty="0" smtClean="0"/>
              <a:t>Regions, NO Chokepoints, NO Buildings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4" y="2053657"/>
            <a:ext cx="4258283" cy="22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43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491" y="3372723"/>
            <a:ext cx="4809699" cy="3098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Abstraction in RTS games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0860" y="82103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Experiments with 4 different abstractions:</a:t>
            </a:r>
          </a:p>
          <a:p>
            <a:r>
              <a:rPr lang="en-US" sz="3200" dirty="0"/>
              <a:t>4</a:t>
            </a:r>
            <a:r>
              <a:rPr lang="en-US" sz="3200" dirty="0" smtClean="0"/>
              <a:t>. </a:t>
            </a:r>
            <a:r>
              <a:rPr lang="en-US" sz="3200" b="1" dirty="0" smtClean="0"/>
              <a:t>A-RB </a:t>
            </a:r>
            <a:r>
              <a:rPr lang="en-US" sz="3200" dirty="0" smtClean="0"/>
              <a:t>Regions, NO Chokepoints, Buildings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4" y="2053657"/>
            <a:ext cx="4258283" cy="229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5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Alpha-Beta</a:t>
            </a:r>
          </a:p>
          <a:p>
            <a:r>
              <a:rPr lang="en-US" sz="3200" dirty="0" smtClean="0"/>
              <a:t>MCTS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473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798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Alpha-Beta</a:t>
            </a:r>
          </a:p>
          <a:p>
            <a:r>
              <a:rPr lang="en-US" sz="3200" dirty="0" smtClean="0"/>
              <a:t>MCTS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10860" y="2392705"/>
            <a:ext cx="7982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ABCD</a:t>
            </a:r>
          </a:p>
          <a:p>
            <a:r>
              <a:rPr lang="en-US" sz="3200" dirty="0" smtClean="0"/>
              <a:t>UCTCD</a:t>
            </a:r>
          </a:p>
          <a:p>
            <a:r>
              <a:rPr lang="en-US" sz="3200" dirty="0" smtClean="0"/>
              <a:t>MCTSCD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9935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MCTSCD</a:t>
            </a:r>
            <a:endParaRPr lang="en-US" sz="3200" b="1" dirty="0"/>
          </a:p>
        </p:txBody>
      </p:sp>
      <p:pic>
        <p:nvPicPr>
          <p:cNvPr id="6" name="Picture 5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1" y="1416715"/>
            <a:ext cx="8370702" cy="392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3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MCTSCD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forwarding (simulator)</a:t>
            </a:r>
          </a:p>
          <a:p>
            <a:pPr lvl="1"/>
            <a:r>
              <a:rPr lang="en-US" sz="3200" dirty="0" smtClean="0"/>
              <a:t>We estimate in which game frame the group finish their order.  </a:t>
            </a:r>
            <a:endParaRPr lang="en-US" sz="3200" dirty="0" smtClean="0"/>
          </a:p>
          <a:p>
            <a:pPr lvl="1"/>
            <a:r>
              <a:rPr lang="en-US" sz="3200" dirty="0" smtClean="0"/>
              <a:t>Moving: velocity + distance to region</a:t>
            </a:r>
          </a:p>
          <a:p>
            <a:pPr lvl="1"/>
            <a:r>
              <a:rPr lang="en-US" sz="3200" dirty="0" smtClean="0"/>
              <a:t>Attack: DPS between groups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4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Game-Tree Search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79827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MCTSCD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forwarding (simulator)</a:t>
            </a:r>
          </a:p>
          <a:p>
            <a:pPr lvl="1"/>
            <a:r>
              <a:rPr lang="en-US" sz="3200" dirty="0" smtClean="0"/>
              <a:t>We estimate in which game frame the group finish their order.  </a:t>
            </a:r>
            <a:endParaRPr lang="en-US" sz="3200" dirty="0" smtClean="0"/>
          </a:p>
          <a:p>
            <a:pPr lvl="1"/>
            <a:r>
              <a:rPr lang="en-US" sz="3200" dirty="0" smtClean="0"/>
              <a:t>Moving: velocity + distance to region</a:t>
            </a:r>
          </a:p>
          <a:p>
            <a:pPr lvl="1"/>
            <a:r>
              <a:rPr lang="en-US" sz="3200" dirty="0" smtClean="0"/>
              <a:t>Attack: DPS between groups</a:t>
            </a:r>
          </a:p>
          <a:p>
            <a:pPr lvl="1"/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State evaluation</a:t>
            </a:r>
            <a:endParaRPr lang="en-US" sz="32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9" y="4995542"/>
            <a:ext cx="7927953" cy="84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94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settings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Games limited to 20 minutes (28,800 frames)</a:t>
            </a:r>
          </a:p>
          <a:p>
            <a:r>
              <a:rPr lang="en-US" sz="3200" dirty="0" smtClean="0"/>
              <a:t>MCTSCD called every 400 frames</a:t>
            </a:r>
          </a:p>
          <a:p>
            <a:r>
              <a:rPr lang="en-US" sz="3200" dirty="0" smtClean="0"/>
              <a:t>MCTSCD parameters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Tree policy: e-greedy (e=0.2)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Default policy: random move selection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Simultaneous move: Alt policy</a:t>
            </a:r>
          </a:p>
          <a:p>
            <a:r>
              <a:rPr lang="en-US" sz="3200" dirty="0" smtClean="0"/>
              <a:t>	Tree policy depth: limited to 10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1,000 </a:t>
            </a:r>
            <a:r>
              <a:rPr lang="en-US" sz="3200" dirty="0" err="1" smtClean="0"/>
              <a:t>playouts</a:t>
            </a:r>
            <a:r>
              <a:rPr lang="en-US" sz="3200" dirty="0" smtClean="0"/>
              <a:t> limited to 2,880 game frames</a:t>
            </a:r>
          </a:p>
          <a:p>
            <a:endParaRPr lang="en-US" sz="3200" dirty="0"/>
          </a:p>
          <a:p>
            <a:r>
              <a:rPr lang="en-US" sz="3200" dirty="0" smtClean="0"/>
              <a:t>No fog of war (future work)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991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 Performance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MCTSCD with different abstractions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9" y="2165250"/>
            <a:ext cx="7151868" cy="27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1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accuracy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Jaccard</a:t>
            </a:r>
            <a:r>
              <a:rPr lang="en-US" sz="3200" dirty="0" smtClean="0"/>
              <a:t> index computed each 400 frames</a:t>
            </a:r>
            <a:endParaRPr lang="en-US" sz="32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5" y="3401169"/>
            <a:ext cx="7306417" cy="77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8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accuracy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Jaccard</a:t>
            </a:r>
            <a:r>
              <a:rPr lang="en-US" sz="3200" dirty="0" smtClean="0"/>
              <a:t> index computed each 400 frames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11" y="2389250"/>
            <a:ext cx="5964938" cy="296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22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accuracy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888587"/>
            <a:ext cx="83176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Jaccard</a:t>
            </a:r>
            <a:r>
              <a:rPr lang="en-US" sz="3200" dirty="0" smtClean="0"/>
              <a:t> index computed each 400 frames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60" y="1473364"/>
            <a:ext cx="8057170" cy="50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16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Conclusions and Future Work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671" y="1870380"/>
            <a:ext cx="1951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21885" y="1861641"/>
            <a:ext cx="200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Future work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4671" y="2613252"/>
            <a:ext cx="43345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Robust methodology to evaluate the accuracy of a simulator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it is better to keep the </a:t>
            </a:r>
            <a:r>
              <a:rPr lang="en-US" sz="2000" dirty="0" smtClean="0"/>
              <a:t>abstraction </a:t>
            </a:r>
            <a:r>
              <a:rPr lang="en-US" sz="2000" dirty="0"/>
              <a:t>simple in order to get better predictions </a:t>
            </a:r>
            <a:r>
              <a:rPr lang="en-US" sz="2000" dirty="0" smtClean="0"/>
              <a:t>(no chokepoints)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721885" y="2613252"/>
            <a:ext cx="43345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mprove </a:t>
            </a:r>
            <a:r>
              <a:rPr lang="en-US" sz="2000" dirty="0"/>
              <a:t>the game tree search algorithm </a:t>
            </a:r>
            <a:endParaRPr lang="en-US" sz="2000" dirty="0" smtClean="0"/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different </a:t>
            </a:r>
            <a:r>
              <a:rPr lang="en-US" sz="2000" dirty="0"/>
              <a:t>bandit </a:t>
            </a:r>
            <a:r>
              <a:rPr lang="en-US" sz="2000" dirty="0" smtClean="0"/>
              <a:t>strategies 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deal </a:t>
            </a:r>
            <a:r>
              <a:rPr lang="en-US" sz="2000" dirty="0"/>
              <a:t>with partial </a:t>
            </a:r>
            <a:r>
              <a:rPr lang="en-US" sz="2000" dirty="0" err="1" smtClean="0"/>
              <a:t>observability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More abstractions </a:t>
            </a:r>
            <a:r>
              <a:rPr lang="en-US" sz="2000" dirty="0"/>
              <a:t>and their </a:t>
            </a:r>
            <a:r>
              <a:rPr lang="en-US" sz="2000" dirty="0" smtClean="0"/>
              <a:t>tradeoffs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Improve the </a:t>
            </a:r>
            <a:r>
              <a:rPr lang="en-US" sz="2000" dirty="0"/>
              <a:t>game simulator </a:t>
            </a:r>
            <a:r>
              <a:rPr lang="en-US" sz="2000" dirty="0" smtClean="0"/>
              <a:t>by learning </a:t>
            </a:r>
            <a:r>
              <a:rPr lang="en-US" sz="2000" dirty="0"/>
              <a:t>during the course of a </a:t>
            </a:r>
            <a:r>
              <a:rPr lang="en-US" sz="2000" dirty="0" smtClean="0"/>
              <a:t>game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694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081076"/>
            <a:ext cx="744129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High-level Representations </a:t>
            </a:r>
            <a:endParaRPr lang="en-US" sz="3800" b="1" dirty="0" smtClean="0">
              <a:solidFill>
                <a:schemeClr val="tx2"/>
              </a:solidFill>
            </a:endParaRPr>
          </a:p>
          <a:p>
            <a:r>
              <a:rPr lang="en-US" sz="3800" b="1" dirty="0" smtClean="0">
                <a:solidFill>
                  <a:schemeClr val="tx2"/>
                </a:solidFill>
              </a:rPr>
              <a:t>for </a:t>
            </a:r>
            <a:r>
              <a:rPr lang="en-US" sz="3800" b="1" dirty="0">
                <a:solidFill>
                  <a:schemeClr val="tx2"/>
                </a:solidFill>
              </a:rPr>
              <a:t>Game-Tree Search in RTS Games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30534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1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480" y="3762311"/>
            <a:ext cx="34117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3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17676</TotalTime>
  <Words>851</Words>
  <Application>Microsoft Macintosh PowerPoint</Application>
  <PresentationFormat>On-screen Show (4:3)</PresentationFormat>
  <Paragraphs>240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Outline</vt:lpstr>
      <vt:lpstr>Motivation</vt:lpstr>
      <vt:lpstr>Game complexity</vt:lpstr>
      <vt:lpstr>Motivation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Abstraction in RTS games</vt:lpstr>
      <vt:lpstr>High-level Game-Tree Search</vt:lpstr>
      <vt:lpstr>High-level Game-Tree Search</vt:lpstr>
      <vt:lpstr>High-level Game-Tree Search</vt:lpstr>
      <vt:lpstr>High-level Game-Tree Search</vt:lpstr>
      <vt:lpstr>High-level Game-Tree Search</vt:lpstr>
      <vt:lpstr>Evaluation settings</vt:lpstr>
      <vt:lpstr>Bot Performance</vt:lpstr>
      <vt:lpstr>Simulation accuracy</vt:lpstr>
      <vt:lpstr>Simulation accuracy</vt:lpstr>
      <vt:lpstr>Simulation accuracy</vt:lpstr>
      <vt:lpstr>Conclusions and Future Work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139</cp:revision>
  <dcterms:created xsi:type="dcterms:W3CDTF">2013-08-02T16:03:36Z</dcterms:created>
  <dcterms:modified xsi:type="dcterms:W3CDTF">2014-10-03T13:25:40Z</dcterms:modified>
</cp:coreProperties>
</file>