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57" r:id="rId2"/>
    <p:sldId id="422" r:id="rId3"/>
    <p:sldId id="310" r:id="rId4"/>
    <p:sldId id="438" r:id="rId5"/>
    <p:sldId id="440" r:id="rId6"/>
    <p:sldId id="418" r:id="rId7"/>
    <p:sldId id="372" r:id="rId8"/>
    <p:sldId id="423" r:id="rId9"/>
    <p:sldId id="437" r:id="rId10"/>
    <p:sldId id="420" r:id="rId11"/>
    <p:sldId id="425" r:id="rId12"/>
    <p:sldId id="426" r:id="rId13"/>
    <p:sldId id="427" r:id="rId14"/>
    <p:sldId id="428" r:id="rId15"/>
    <p:sldId id="429" r:id="rId16"/>
    <p:sldId id="433" r:id="rId17"/>
    <p:sldId id="430" r:id="rId18"/>
    <p:sldId id="431" r:id="rId19"/>
    <p:sldId id="414" r:id="rId20"/>
    <p:sldId id="434" r:id="rId21"/>
    <p:sldId id="435" r:id="rId22"/>
    <p:sldId id="436" r:id="rId23"/>
    <p:sldId id="421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EEF4"/>
    <a:srgbClr val="CED9E8"/>
    <a:srgbClr val="F0BF03"/>
    <a:srgbClr val="101C3F"/>
    <a:srgbClr val="EAC52C"/>
    <a:srgbClr val="1F497D"/>
    <a:srgbClr val="23346D"/>
    <a:srgbClr val="1015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7797" autoAdjust="0"/>
  </p:normalViewPr>
  <p:slideViewPr>
    <p:cSldViewPr snapToGrid="0" snapToObjects="1">
      <p:cViewPr varScale="1">
        <p:scale>
          <a:sx n="100" d="100"/>
          <a:sy n="100" d="100"/>
        </p:scale>
        <p:origin x="-10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4E560C-9FC7-FF44-A295-DC9AE0021A96}" type="datetimeFigureOut">
              <a:rPr lang="en-US" smtClean="0"/>
              <a:t>11/14/15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5B003A-F886-624A-A704-B86594CF8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0729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E00D4-90F1-4B43-9FF6-B0740253318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/>
              <a:t>higher values representing better agent performance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B003A-F886-624A-A704-B86594CF820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0627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/>
              <a:t>Time survived (impossible to win,</a:t>
            </a:r>
            <a:r>
              <a:rPr lang="en-US" sz="1200" baseline="0" dirty="0" smtClean="0"/>
              <a:t> like scouting)</a:t>
            </a:r>
          </a:p>
          <a:p>
            <a:r>
              <a:rPr lang="en-US" sz="1200" baseline="0" dirty="0" smtClean="0"/>
              <a:t>Refinery steal recovery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valuate how a bot can respond to a strategic attack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B003A-F886-624A-A704-B86594CF820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0627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B003A-F886-624A-A704-B86594CF820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0627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B003A-F886-624A-A704-B86594CF820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0627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Hydralisk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B003A-F886-624A-A704-B86594CF820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0627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B003A-F886-624A-A704-B86594CF820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0627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B003A-F886-624A-A704-B86594CF820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0627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B003A-F886-624A-A704-B86594CF820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0627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B003A-F886-624A-A704-B86594CF820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0627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B003A-F886-624A-A704-B86594CF820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0627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B003A-F886-624A-A704-B86594CF820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0627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B003A-F886-624A-A704-B86594CF820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0627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B003A-F886-624A-A704-B86594CF820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0627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B003A-F886-624A-A704-B86594CF820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0627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B003A-F886-624A-A704-B86594CF820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0627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8E00D4-90F1-4B43-9FF6-B0740253318C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images.forbes.com/media/lists/94/2010/logos/drexel-university.jpg"/>
          <p:cNvPicPr>
            <a:picLocks noChangeAspect="1" noChangeArrowheads="1"/>
          </p:cNvPicPr>
          <p:nvPr userDrawn="1"/>
        </p:nvPicPr>
        <p:blipFill rotWithShape="1">
          <a:blip r:embed="rId2" cstate="print"/>
          <a:srcRect t="414" r="1088"/>
          <a:stretch/>
        </p:blipFill>
        <p:spPr bwMode="auto">
          <a:xfrm>
            <a:off x="8393652" y="-3405"/>
            <a:ext cx="753708" cy="808029"/>
          </a:xfrm>
          <a:prstGeom prst="rect">
            <a:avLst/>
          </a:prstGeom>
          <a:noFill/>
        </p:spPr>
      </p:pic>
      <p:cxnSp>
        <p:nvCxnSpPr>
          <p:cNvPr id="4" name="30 Conector recto"/>
          <p:cNvCxnSpPr/>
          <p:nvPr userDrawn="1"/>
        </p:nvCxnSpPr>
        <p:spPr>
          <a:xfrm>
            <a:off x="0" y="695805"/>
            <a:ext cx="9144000" cy="0"/>
          </a:xfrm>
          <a:prstGeom prst="line">
            <a:avLst/>
          </a:prstGeom>
          <a:ln w="38100">
            <a:solidFill>
              <a:srgbClr val="1015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0" y="0"/>
            <a:ext cx="8393652" cy="695805"/>
          </a:xfrm>
          <a:prstGeom prst="rect">
            <a:avLst/>
          </a:prstGeom>
        </p:spPr>
        <p:txBody>
          <a:bodyPr vert="horz"/>
          <a:lstStyle>
            <a:lvl1pPr algn="l">
              <a:defRPr sz="3600" b="1">
                <a:solidFill>
                  <a:srgbClr val="1F497D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665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">
    <p:bg>
      <p:bgPr>
        <a:solidFill>
          <a:srgbClr val="101C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90880"/>
            <a:ext cx="8229600" cy="2667918"/>
          </a:xfrm>
          <a:prstGeom prst="rect">
            <a:avLst/>
          </a:prstGeom>
        </p:spPr>
        <p:txBody>
          <a:bodyPr vert="horz" anchor="ctr"/>
          <a:lstStyle>
            <a:lvl1pPr>
              <a:defRPr b="1">
                <a:solidFill>
                  <a:srgbClr val="F0BF03"/>
                </a:solidFill>
                <a:latin typeface="+mj-lt"/>
                <a:cs typeface="Cambria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4" name="Picture 3" descr="photo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69" t="13580" r="20519" b="26907"/>
          <a:stretch/>
        </p:blipFill>
        <p:spPr>
          <a:xfrm>
            <a:off x="8155252" y="1"/>
            <a:ext cx="988747" cy="1002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5756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3643A51-33F0-D549-8E89-83AA855B203B}" type="datetimeFigureOut">
              <a:rPr lang="en-US" smtClean="0"/>
              <a:t>11/14/15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92ABAAF-E654-BF43-A4A7-636747831D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197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3643A51-33F0-D549-8E89-83AA855B203B}" type="datetimeFigureOut">
              <a:rPr lang="en-US" smtClean="0"/>
              <a:t>11/14/15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92ABAAF-E654-BF43-A4A7-636747831D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138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3643A51-33F0-D549-8E89-83AA855B203B}" type="datetimeFigureOut">
              <a:rPr lang="en-US" smtClean="0"/>
              <a:t>11/14/15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92ABAAF-E654-BF43-A4A7-636747831D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967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3643A51-33F0-D549-8E89-83AA855B203B}" type="datetimeFigureOut">
              <a:rPr lang="en-US" smtClean="0"/>
              <a:t>11/14/15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92ABAAF-E654-BF43-A4A7-636747831D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495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1 Marcador de número de diapositiva"/>
          <p:cNvSpPr txBox="1">
            <a:spLocks/>
          </p:cNvSpPr>
          <p:nvPr userDrawn="1"/>
        </p:nvSpPr>
        <p:spPr>
          <a:xfrm>
            <a:off x="7923441" y="6379652"/>
            <a:ext cx="112549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C497EFA-3BAC-4310-8482-6E75FC6E776C}" type="slidenum">
              <a:rPr lang="es-ES" smtClean="0"/>
              <a:pPr algn="r"/>
              <a:t>‹#›</a:t>
            </a:fld>
            <a:r>
              <a:rPr lang="es-ES" dirty="0" smtClean="0"/>
              <a:t>/23</a:t>
            </a: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2744633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49" r:id="rId3"/>
    <p:sldLayoutId id="2147483650" r:id="rId4"/>
    <p:sldLayoutId id="2147483652" r:id="rId5"/>
    <p:sldLayoutId id="2147483655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CYBWw-135rg" TargetMode="External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youtu.be/0BS8Mbqbnmk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4" Type="http://schemas.openxmlformats.org/officeDocument/2006/relationships/image" Target="../media/image9.e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4" Type="http://schemas.openxmlformats.org/officeDocument/2006/relationships/image" Target="../media/image11.emf"/><Relationship Id="rId5" Type="http://schemas.openxmlformats.org/officeDocument/2006/relationships/image" Target="../media/image12.e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4" Type="http://schemas.openxmlformats.org/officeDocument/2006/relationships/hyperlink" Target="https://youtu.be/nt2ZSDue9kM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hyperlink" Target="https://bitbucket.org/auriarte/starcraftbenchmarkai" TargetMode="External"/><Relationship Id="rId5" Type="http://schemas.openxmlformats.org/officeDocument/2006/relationships/hyperlink" Target="http://www.starcraftai.com/wiki/StarCraft_AI_Benchmarks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209655" y="1743066"/>
            <a:ext cx="5483956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800" b="1" dirty="0">
                <a:solidFill>
                  <a:schemeClr val="tx2"/>
                </a:solidFill>
              </a:rPr>
              <a:t>A Benchmark for StarCraft </a:t>
            </a:r>
            <a:endParaRPr lang="en-US" sz="3800" b="1" dirty="0" smtClean="0">
              <a:solidFill>
                <a:schemeClr val="tx2"/>
              </a:solidFill>
            </a:endParaRPr>
          </a:p>
          <a:p>
            <a:r>
              <a:rPr lang="en-US" sz="3800" b="1" dirty="0" smtClean="0">
                <a:solidFill>
                  <a:schemeClr val="tx2"/>
                </a:solidFill>
              </a:rPr>
              <a:t>Intelligent </a:t>
            </a:r>
            <a:r>
              <a:rPr lang="en-US" sz="3800" b="1" dirty="0">
                <a:solidFill>
                  <a:schemeClr val="tx2"/>
                </a:solidFill>
              </a:rPr>
              <a:t>Agents </a:t>
            </a:r>
          </a:p>
        </p:txBody>
      </p:sp>
      <p:cxnSp>
        <p:nvCxnSpPr>
          <p:cNvPr id="5" name="4 Conector recto"/>
          <p:cNvCxnSpPr/>
          <p:nvPr/>
        </p:nvCxnSpPr>
        <p:spPr>
          <a:xfrm>
            <a:off x="323528" y="2967335"/>
            <a:ext cx="842493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7 CuadroTexto"/>
          <p:cNvSpPr txBox="1"/>
          <p:nvPr/>
        </p:nvSpPr>
        <p:spPr>
          <a:xfrm>
            <a:off x="323528" y="3111351"/>
            <a:ext cx="49347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Alberto </a:t>
            </a:r>
            <a:r>
              <a:rPr lang="en-US" sz="2400" dirty="0"/>
              <a:t>Uriarte and Santiago </a:t>
            </a:r>
            <a:r>
              <a:rPr lang="en-US" sz="2400" dirty="0" err="1"/>
              <a:t>Ontañón</a:t>
            </a:r>
            <a:endParaRPr lang="en-US" sz="2400" dirty="0"/>
          </a:p>
        </p:txBody>
      </p:sp>
      <p:pic>
        <p:nvPicPr>
          <p:cNvPr id="5122" name="Picture 2" descr="http://images.forbes.com/media/lists/94/2010/logos/drexel-universit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72400" y="116632"/>
            <a:ext cx="879124" cy="936104"/>
          </a:xfrm>
          <a:prstGeom prst="rect">
            <a:avLst/>
          </a:prstGeom>
          <a:noFill/>
        </p:spPr>
      </p:pic>
      <p:sp>
        <p:nvSpPr>
          <p:cNvPr id="9" name="8 CuadroTexto"/>
          <p:cNvSpPr txBox="1"/>
          <p:nvPr/>
        </p:nvSpPr>
        <p:spPr>
          <a:xfrm>
            <a:off x="323528" y="3799939"/>
            <a:ext cx="1788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Drexel University</a:t>
            </a:r>
          </a:p>
          <a:p>
            <a:r>
              <a:rPr lang="en-US" dirty="0" smtClean="0"/>
              <a:t>Philadelphia</a:t>
            </a:r>
            <a:endParaRPr lang="en-US" dirty="0"/>
          </a:p>
        </p:txBody>
      </p:sp>
      <p:sp>
        <p:nvSpPr>
          <p:cNvPr id="10" name="7 CuadroTexto"/>
          <p:cNvSpPr txBox="1"/>
          <p:nvPr/>
        </p:nvSpPr>
        <p:spPr>
          <a:xfrm>
            <a:off x="0" y="4771083"/>
            <a:ext cx="9144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November 15, 2015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990018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10860" y="1037197"/>
            <a:ext cx="8333389" cy="3539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800" dirty="0" smtClean="0"/>
              <a:t> Motivation</a:t>
            </a:r>
            <a:endParaRPr lang="en-US" sz="2800" dirty="0"/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 Metrics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 Benchmark Scenarios</a:t>
            </a:r>
          </a:p>
          <a:p>
            <a:pPr lvl="1">
              <a:buFont typeface="Wingdings" pitchFamily="2" charset="2"/>
              <a:buChar char="§"/>
            </a:pPr>
            <a:r>
              <a:rPr lang="en-US" sz="2800" dirty="0" smtClean="0"/>
              <a:t> Reactive Control</a:t>
            </a:r>
          </a:p>
          <a:p>
            <a:pPr lvl="1">
              <a:buFont typeface="Wingdings" pitchFamily="2" charset="2"/>
              <a:buChar char="§"/>
            </a:pPr>
            <a:r>
              <a:rPr lang="en-US" sz="2800" dirty="0"/>
              <a:t> </a:t>
            </a:r>
            <a:r>
              <a:rPr lang="en-US" sz="2800" dirty="0" smtClean="0"/>
              <a:t>Tactics</a:t>
            </a:r>
          </a:p>
          <a:p>
            <a:pPr lvl="1">
              <a:buFont typeface="Wingdings" pitchFamily="2" charset="2"/>
              <a:buChar char="§"/>
            </a:pPr>
            <a:r>
              <a:rPr lang="en-US" sz="2800" dirty="0"/>
              <a:t> </a:t>
            </a:r>
            <a:r>
              <a:rPr lang="en-US" sz="2800" dirty="0" smtClean="0"/>
              <a:t>Strategy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/>
              <a:t> </a:t>
            </a:r>
            <a:r>
              <a:rPr lang="en-US" sz="2800" dirty="0" smtClean="0"/>
              <a:t>Experiments &amp; </a:t>
            </a:r>
            <a:r>
              <a:rPr lang="en-US" sz="2800" dirty="0" smtClean="0"/>
              <a:t>Conclusions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 Future Work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794696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93378" y="4880443"/>
            <a:ext cx="85552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Lots of tournaments.</a:t>
            </a:r>
          </a:p>
          <a:p>
            <a:r>
              <a:rPr lang="en-US" sz="3200" dirty="0" smtClean="0"/>
              <a:t>Perfect to engage new researchers and overall bot performance.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9678" y="927099"/>
            <a:ext cx="6805922" cy="151242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3753" y="2770215"/>
            <a:ext cx="4856647" cy="186528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640" y="2606322"/>
            <a:ext cx="2087760" cy="219427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55728" y="5926883"/>
            <a:ext cx="6092884" cy="52322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800" dirty="0" smtClean="0"/>
              <a:t>How to evaluate a specific AI technique?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154732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93378" y="1083143"/>
            <a:ext cx="85552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Each </a:t>
            </a:r>
            <a:r>
              <a:rPr lang="en-US" sz="3200" dirty="0" smtClean="0"/>
              <a:t>researcher uses their own maps, scripts and metrics to evaluate an algorithm</a:t>
            </a:r>
            <a:r>
              <a:rPr lang="en-US" sz="3200" dirty="0" smtClean="0"/>
              <a:t>.</a:t>
            </a:r>
            <a:endParaRPr lang="en-US" sz="3200" dirty="0" smtClean="0"/>
          </a:p>
        </p:txBody>
      </p:sp>
      <p:sp>
        <p:nvSpPr>
          <p:cNvPr id="3" name="Rectangle 2"/>
          <p:cNvSpPr/>
          <p:nvPr/>
        </p:nvSpPr>
        <p:spPr>
          <a:xfrm>
            <a:off x="1300964" y="2583934"/>
            <a:ext cx="4985685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Q-Learning</a:t>
            </a:r>
            <a:endParaRPr lang="en-US" sz="2800" dirty="0" smtClean="0">
              <a:hlinkClick r:id="rId2"/>
            </a:endParaRPr>
          </a:p>
          <a:p>
            <a:r>
              <a:rPr lang="en-US" sz="2800" dirty="0" smtClean="0">
                <a:hlinkClick r:id="rId2"/>
              </a:rPr>
              <a:t>https</a:t>
            </a:r>
            <a:r>
              <a:rPr lang="en-US" sz="2800" dirty="0">
                <a:hlinkClick r:id="rId2"/>
              </a:rPr>
              <a:t>://youtu.be/</a:t>
            </a:r>
            <a:r>
              <a:rPr lang="en-US" sz="2800" dirty="0" smtClean="0">
                <a:hlinkClick r:id="rId2"/>
              </a:rPr>
              <a:t>0BS8Mbqbnmk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1300964" y="3500854"/>
            <a:ext cx="4839786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Genetic Algorithm</a:t>
            </a:r>
            <a:endParaRPr lang="en-US" sz="2800" dirty="0" smtClean="0">
              <a:hlinkClick r:id="rId3"/>
            </a:endParaRPr>
          </a:p>
          <a:p>
            <a:r>
              <a:rPr lang="en-US" sz="2800" dirty="0" smtClean="0">
                <a:hlinkClick r:id="rId3"/>
              </a:rPr>
              <a:t>https://youtu.be/CYBWw-135rg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396828" y="4745783"/>
            <a:ext cx="3949844" cy="52322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800" dirty="0" smtClean="0"/>
              <a:t>Hard to compare results!!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5056" y="2334061"/>
            <a:ext cx="1661844" cy="1717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2687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93378" y="905343"/>
            <a:ext cx="85552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The </a:t>
            </a:r>
            <a:r>
              <a:rPr lang="en-US" sz="3200" dirty="0" smtClean="0"/>
              <a:t>lack of a </a:t>
            </a:r>
            <a:r>
              <a:rPr lang="en-US" sz="3200" b="1" dirty="0" smtClean="0"/>
              <a:t>uniform benchmark </a:t>
            </a:r>
            <a:r>
              <a:rPr lang="en-US" sz="3200" b="1" dirty="0" smtClean="0"/>
              <a:t>suite </a:t>
            </a:r>
            <a:r>
              <a:rPr lang="en-US" sz="3200" dirty="0" smtClean="0"/>
              <a:t>was a topic in the last AIIDE (2014) AI </a:t>
            </a:r>
            <a:r>
              <a:rPr lang="en-US" sz="3200" dirty="0"/>
              <a:t>in Adversarial Real-Time </a:t>
            </a:r>
            <a:r>
              <a:rPr lang="en-US" sz="3200" dirty="0" smtClean="0"/>
              <a:t>Games Workshop.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6900" y="2624794"/>
            <a:ext cx="5777067" cy="3849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1179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1610179"/>
              </p:ext>
            </p:extLst>
          </p:nvPr>
        </p:nvGraphicFramePr>
        <p:xfrm>
          <a:off x="293378" y="1488852"/>
          <a:ext cx="8306790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0679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0BF03"/>
                          </a:solidFill>
                        </a:rPr>
                        <a:t>Uniform benchmark </a:t>
                      </a:r>
                      <a:r>
                        <a:rPr lang="en-US" sz="2400" dirty="0" smtClean="0">
                          <a:solidFill>
                            <a:srgbClr val="F0BF03"/>
                          </a:solidFill>
                        </a:rPr>
                        <a:t>suite</a:t>
                      </a:r>
                      <a:endParaRPr lang="en-US" sz="2400" dirty="0">
                        <a:solidFill>
                          <a:srgbClr val="F0BF03"/>
                        </a:solidFill>
                      </a:endParaRPr>
                    </a:p>
                  </a:txBody>
                  <a:tcPr>
                    <a:solidFill>
                      <a:srgbClr val="101C3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Arial"/>
                        <a:buNone/>
                      </a:pPr>
                      <a:r>
                        <a:rPr lang="en-US" sz="2400" dirty="0" smtClean="0"/>
                        <a:t>Set of StarCraft</a:t>
                      </a:r>
                      <a:r>
                        <a:rPr lang="en-US" sz="2400" baseline="30000" dirty="0" smtClean="0"/>
                        <a:t>1</a:t>
                      </a:r>
                      <a:r>
                        <a:rPr lang="en-US" sz="2400" dirty="0" smtClean="0"/>
                        <a:t> scenarios that capture different aspects of RTS game play.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8112693"/>
              </p:ext>
            </p:extLst>
          </p:nvPr>
        </p:nvGraphicFramePr>
        <p:xfrm>
          <a:off x="293378" y="3568840"/>
          <a:ext cx="8306790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0679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0BF03"/>
                          </a:solidFill>
                        </a:rPr>
                        <a:t>Standard way to compare</a:t>
                      </a:r>
                      <a:endParaRPr lang="en-US" sz="2400" dirty="0">
                        <a:solidFill>
                          <a:srgbClr val="F0BF03"/>
                        </a:solidFill>
                      </a:endParaRPr>
                    </a:p>
                  </a:txBody>
                  <a:tcPr>
                    <a:solidFill>
                      <a:srgbClr val="101C3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Wingdings" charset="2"/>
                        <a:buChar char="§"/>
                      </a:pPr>
                      <a:r>
                        <a:rPr lang="en-US" sz="2400" dirty="0" smtClean="0"/>
                        <a:t>Set of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b="1" baseline="0" dirty="0" smtClean="0"/>
                        <a:t>metrics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baseline="0" dirty="0" smtClean="0"/>
                        <a:t>to evaluate the </a:t>
                      </a:r>
                      <a:r>
                        <a:rPr lang="en-US" sz="2400" baseline="0" dirty="0" smtClean="0"/>
                        <a:t>performance.</a:t>
                      </a:r>
                    </a:p>
                    <a:p>
                      <a:pPr marL="342900" indent="-342900">
                        <a:buFont typeface="Wingdings" charset="2"/>
                        <a:buChar char="§"/>
                      </a:pPr>
                      <a:r>
                        <a:rPr lang="en-US" sz="2400" baseline="0" dirty="0" smtClean="0"/>
                        <a:t>Set of </a:t>
                      </a:r>
                      <a:r>
                        <a:rPr lang="en-US" sz="2400" b="1" baseline="0" dirty="0" smtClean="0"/>
                        <a:t>scenarios</a:t>
                      </a:r>
                      <a:r>
                        <a:rPr lang="en-US" sz="2400" baseline="0" dirty="0" smtClean="0"/>
                        <a:t> simulating RTS specific problems.</a:t>
                      </a:r>
                      <a:endParaRPr lang="en-US" sz="2400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93378" y="6370246"/>
            <a:ext cx="5922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aseline="30000" dirty="0" smtClean="0"/>
              <a:t>1</a:t>
            </a:r>
            <a:r>
              <a:rPr lang="en-US" dirty="0" smtClean="0"/>
              <a:t>StarCraft has emerged as the main </a:t>
            </a:r>
            <a:r>
              <a:rPr lang="en-US" dirty="0" smtClean="0"/>
              <a:t>test-bed </a:t>
            </a:r>
            <a:r>
              <a:rPr lang="en-US" dirty="0" smtClean="0"/>
              <a:t>for RTS research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9930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Metrics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2212334"/>
              </p:ext>
            </p:extLst>
          </p:nvPr>
        </p:nvGraphicFramePr>
        <p:xfrm>
          <a:off x="380010" y="1533596"/>
          <a:ext cx="830679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0679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rgbClr val="F0BF03"/>
                          </a:solidFill>
                        </a:rPr>
                        <a:t>Survivor’s life</a:t>
                      </a:r>
                    </a:p>
                  </a:txBody>
                  <a:tcPr>
                    <a:solidFill>
                      <a:srgbClr val="101C3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2400" dirty="0" smtClean="0"/>
                        <a:t>The sum of the square root of hit points remaining of each unit divided by amount of time it took to complete the scenario.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sz="2400" dirty="0" smtClean="0"/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2400" dirty="0" smtClean="0"/>
                        <a:t> 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sz="2400" dirty="0" smtClean="0"/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2400" dirty="0" smtClean="0"/>
                        <a:t>Normalized by bounds. Lower bound is when player A is defeated in the minimum time and without dealing any damage to player B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sz="2400" dirty="0" smtClean="0"/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sz="2400" dirty="0" smtClean="0"/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sz="2400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380008" y="824432"/>
            <a:ext cx="83067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Metrics designed </a:t>
            </a:r>
            <a:r>
              <a:rPr lang="en-US" sz="2400" dirty="0"/>
              <a:t>to be </a:t>
            </a:r>
            <a:r>
              <a:rPr lang="en-US" sz="2400" dirty="0" smtClean="0"/>
              <a:t>normalized: [</a:t>
            </a:r>
            <a:r>
              <a:rPr lang="en-US" sz="2400" dirty="0"/>
              <a:t>0,1] or [-1,1</a:t>
            </a:r>
            <a:r>
              <a:rPr lang="en-US" sz="2400" dirty="0" smtClean="0"/>
              <a:t>]</a:t>
            </a:r>
            <a:endParaRPr lang="en-US" sz="2400" dirty="0"/>
          </a:p>
        </p:txBody>
      </p:sp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185" y="2973504"/>
            <a:ext cx="6138804" cy="792698"/>
          </a:xfrm>
          <a:prstGeom prst="rect">
            <a:avLst/>
          </a:prstGeom>
        </p:spPr>
      </p:pic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0815" y="4918898"/>
            <a:ext cx="4299185" cy="756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2582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Metrics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8362305"/>
              </p:ext>
            </p:extLst>
          </p:nvPr>
        </p:nvGraphicFramePr>
        <p:xfrm>
          <a:off x="380010" y="889829"/>
          <a:ext cx="8306790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0679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rgbClr val="F0BF03"/>
                          </a:solidFill>
                        </a:rPr>
                        <a:t>Time survived</a:t>
                      </a:r>
                    </a:p>
                  </a:txBody>
                  <a:tcPr>
                    <a:solidFill>
                      <a:srgbClr val="101C3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The time the agent survived </a:t>
                      </a:r>
                      <a:r>
                        <a:rPr lang="en-US" sz="2400" baseline="0" dirty="0" smtClean="0"/>
                        <a:t>n</a:t>
                      </a:r>
                      <a:r>
                        <a:rPr lang="en-US" sz="2400" dirty="0" smtClean="0"/>
                        <a:t>ormalized by a predefined timeout.</a:t>
                      </a:r>
                    </a:p>
                    <a:p>
                      <a:endParaRPr lang="en-US" sz="2400" dirty="0" smtClean="0"/>
                    </a:p>
                    <a:p>
                      <a:endParaRPr lang="en-US" sz="2400" dirty="0" smtClean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4317924"/>
              </p:ext>
            </p:extLst>
          </p:nvPr>
        </p:nvGraphicFramePr>
        <p:xfrm>
          <a:off x="380010" y="2679120"/>
          <a:ext cx="8306790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0679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rgbClr val="F0BF03"/>
                          </a:solidFill>
                        </a:rPr>
                        <a:t>Time needed</a:t>
                      </a:r>
                    </a:p>
                  </a:txBody>
                  <a:tcPr>
                    <a:solidFill>
                      <a:srgbClr val="101C3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Start a timer when a certain event happens (building destroyed).</a:t>
                      </a:r>
                    </a:p>
                    <a:p>
                      <a:r>
                        <a:rPr lang="en-US" sz="2400" dirty="0" smtClean="0"/>
                        <a:t>Stop it after a timeout or after a condition is triggered.</a:t>
                      </a:r>
                    </a:p>
                    <a:p>
                      <a:endParaRPr lang="en-US" sz="2400" dirty="0" smtClean="0"/>
                    </a:p>
                    <a:p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1852" y="1962327"/>
            <a:ext cx="1815630" cy="371151"/>
          </a:xfrm>
          <a:prstGeom prst="rect">
            <a:avLst/>
          </a:prstGeom>
        </p:spPr>
      </p:pic>
      <p:pic>
        <p:nvPicPr>
          <p:cNvPr id="12" name="Picture 11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0370" y="4092774"/>
            <a:ext cx="3132667" cy="366800"/>
          </a:xfrm>
          <a:prstGeom prst="rect">
            <a:avLst/>
          </a:prstGeom>
        </p:spPr>
      </p:pic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8348552"/>
              </p:ext>
            </p:extLst>
          </p:nvPr>
        </p:nvGraphicFramePr>
        <p:xfrm>
          <a:off x="380010" y="4833414"/>
          <a:ext cx="8306790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0679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rgbClr val="F0BF03"/>
                          </a:solidFill>
                        </a:rPr>
                        <a:t>Units lost</a:t>
                      </a:r>
                    </a:p>
                  </a:txBody>
                  <a:tcPr>
                    <a:solidFill>
                      <a:srgbClr val="101C3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Difference in units lost.</a:t>
                      </a:r>
                      <a:endParaRPr lang="en-US" sz="2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 smtClean="0"/>
                    </a:p>
                    <a:p>
                      <a:endParaRPr lang="en-US" sz="2400" dirty="0" smtClean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5" name="Picture 14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3777" y="5692037"/>
            <a:ext cx="2502371" cy="617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9111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Benchmarks </a:t>
            </a:r>
            <a:r>
              <a:rPr lang="en-US" dirty="0" smtClean="0"/>
              <a:t>Scenarios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80008" y="1012416"/>
            <a:ext cx="830679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Problems:</a:t>
            </a:r>
          </a:p>
          <a:p>
            <a:pPr marL="800100" lvl="1" indent="-342900">
              <a:buFont typeface="Wingdings" charset="2"/>
              <a:buChar char="§"/>
            </a:pPr>
            <a:r>
              <a:rPr lang="en-US" sz="2400" dirty="0" smtClean="0"/>
              <a:t>Reactive control (short-term decision making)</a:t>
            </a:r>
          </a:p>
          <a:p>
            <a:pPr marL="800100" lvl="1" indent="-342900">
              <a:buFont typeface="Wingdings" charset="2"/>
              <a:buChar char="§"/>
            </a:pPr>
            <a:r>
              <a:rPr lang="en-US" sz="2400" dirty="0" smtClean="0"/>
              <a:t>Tactics (medium-term)</a:t>
            </a:r>
          </a:p>
          <a:p>
            <a:pPr marL="800100" lvl="1" indent="-342900">
              <a:buFont typeface="Wingdings" charset="2"/>
              <a:buChar char="§"/>
            </a:pPr>
            <a:r>
              <a:rPr lang="en-US" sz="2400" dirty="0" smtClean="0"/>
              <a:t>Strategy (long-term)</a:t>
            </a:r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Scenario constraints:</a:t>
            </a:r>
          </a:p>
          <a:p>
            <a:pPr marL="800100" lvl="1" indent="-342900">
              <a:buFont typeface="Wingdings" charset="2"/>
              <a:buChar char="§"/>
            </a:pPr>
            <a:r>
              <a:rPr lang="en-US" sz="2400" dirty="0" smtClean="0"/>
              <a:t>Regular Game (start with a base and workers)</a:t>
            </a:r>
          </a:p>
          <a:p>
            <a:pPr marL="800100" lvl="1" indent="-342900">
              <a:buFont typeface="Wingdings" charset="2"/>
              <a:buChar char="§"/>
            </a:pPr>
            <a:r>
              <a:rPr lang="en-US" sz="2400" dirty="0" smtClean="0"/>
              <a:t>Melee Game (only military units)</a:t>
            </a:r>
            <a:endParaRPr lang="en-US" sz="2400" dirty="0" smtClean="0"/>
          </a:p>
        </p:txBody>
      </p:sp>
      <p:pic>
        <p:nvPicPr>
          <p:cNvPr id="4" name="Picture 3" descr="RC2-A-3D3Z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57" b="13579"/>
          <a:stretch/>
        </p:blipFill>
        <p:spPr>
          <a:xfrm>
            <a:off x="2267185" y="4055768"/>
            <a:ext cx="4351734" cy="2644284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>
            <a:off x="2921000" y="5181600"/>
            <a:ext cx="3086100" cy="482600"/>
          </a:xfrm>
          <a:prstGeom prst="rightArrow">
            <a:avLst>
              <a:gd name="adj1" fmla="val 50000"/>
              <a:gd name="adj2" fmla="val 92105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6721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Benchmarks </a:t>
            </a:r>
            <a:r>
              <a:rPr lang="en-US" dirty="0" smtClean="0"/>
              <a:t>Scenarios – Reactive Control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380008" y="1464136"/>
            <a:ext cx="830679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S</a:t>
            </a:r>
            <a:r>
              <a:rPr lang="en-US" sz="2400" b="1" dirty="0" smtClean="0"/>
              <a:t>hort</a:t>
            </a:r>
            <a:r>
              <a:rPr lang="en-US" sz="2400" b="1" dirty="0"/>
              <a:t>-term decision-</a:t>
            </a:r>
            <a:r>
              <a:rPr lang="en-US" sz="2400" b="1" dirty="0" smtClean="0"/>
              <a:t>making</a:t>
            </a:r>
          </a:p>
          <a:p>
            <a:endParaRPr lang="en-US" sz="2400" dirty="0" smtClean="0"/>
          </a:p>
          <a:p>
            <a:r>
              <a:rPr lang="en-US" sz="2400" dirty="0" smtClean="0"/>
              <a:t>Custom handcrafted scenarios</a:t>
            </a:r>
          </a:p>
          <a:p>
            <a:pPr marL="342900" indent="-342900">
              <a:buFont typeface="Wingdings" charset="2"/>
              <a:buChar char="§"/>
            </a:pPr>
            <a:r>
              <a:rPr lang="en-US" sz="2400" dirty="0" smtClean="0"/>
              <a:t>Unit </a:t>
            </a:r>
            <a:r>
              <a:rPr lang="en-US" sz="2400" dirty="0"/>
              <a:t>formation (Young et al. 2012; </a:t>
            </a:r>
            <a:r>
              <a:rPr lang="en-US" sz="2400" dirty="0" err="1"/>
              <a:t>Danielsiek</a:t>
            </a:r>
            <a:r>
              <a:rPr lang="en-US" sz="2400" dirty="0"/>
              <a:t> et al. 2008</a:t>
            </a:r>
            <a:r>
              <a:rPr lang="en-US" sz="2400" dirty="0" smtClean="0"/>
              <a:t>)</a:t>
            </a:r>
            <a:endParaRPr lang="en-US" sz="2400" dirty="0"/>
          </a:p>
          <a:p>
            <a:pPr marL="342900" indent="-342900">
              <a:buFont typeface="Wingdings" charset="2"/>
              <a:buChar char="§"/>
            </a:pPr>
            <a:r>
              <a:rPr lang="en-US" sz="2400" dirty="0" smtClean="0"/>
              <a:t>Unit </a:t>
            </a:r>
            <a:r>
              <a:rPr lang="en-US" sz="2400" dirty="0"/>
              <a:t>survivability (Uriarte and </a:t>
            </a:r>
            <a:r>
              <a:rPr lang="en-US" sz="2400" dirty="0" smtClean="0"/>
              <a:t>Ontañón </a:t>
            </a:r>
            <a:r>
              <a:rPr lang="en-US" sz="2400" dirty="0"/>
              <a:t>2012; Nguyen, Wang, and </a:t>
            </a:r>
            <a:r>
              <a:rPr lang="en-US" sz="2400" dirty="0" err="1"/>
              <a:t>Thawonmas</a:t>
            </a:r>
            <a:r>
              <a:rPr lang="en-US" sz="2400" dirty="0"/>
              <a:t> 2013) </a:t>
            </a:r>
          </a:p>
          <a:p>
            <a:pPr marL="342900" indent="-342900">
              <a:buFont typeface="Wingdings" charset="2"/>
              <a:buChar char="§"/>
            </a:pPr>
            <a:r>
              <a:rPr lang="en-US" sz="2400" dirty="0" smtClean="0"/>
              <a:t>Target </a:t>
            </a:r>
            <a:r>
              <a:rPr lang="en-US" sz="2400" dirty="0"/>
              <a:t>selection (Churchill and </a:t>
            </a:r>
            <a:r>
              <a:rPr lang="en-US" sz="2400" dirty="0" err="1"/>
              <a:t>Buro</a:t>
            </a:r>
            <a:r>
              <a:rPr lang="en-US" sz="2400" dirty="0"/>
              <a:t> 2013</a:t>
            </a:r>
            <a:r>
              <a:rPr lang="en-US" sz="2400" dirty="0" smtClean="0"/>
              <a:t>)</a:t>
            </a:r>
          </a:p>
          <a:p>
            <a:pPr marL="342900" indent="-342900">
              <a:buFont typeface="Wingdings" charset="2"/>
              <a:buChar char="§"/>
            </a:pPr>
            <a:endParaRPr lang="en-US" sz="2400" dirty="0"/>
          </a:p>
          <a:p>
            <a:r>
              <a:rPr lang="en-US" sz="2400" dirty="0" smtClean="0"/>
              <a:t>Maps from professional players </a:t>
            </a:r>
            <a:r>
              <a:rPr lang="en-US" sz="2400" dirty="0"/>
              <a:t>(Young and Hawes 2014) 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2275010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Benchmarks </a:t>
            </a:r>
            <a:r>
              <a:rPr lang="en-US" dirty="0" smtClean="0"/>
              <a:t>Scenarios – Reactive Control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1749956"/>
              </p:ext>
            </p:extLst>
          </p:nvPr>
        </p:nvGraphicFramePr>
        <p:xfrm>
          <a:off x="293378" y="944173"/>
          <a:ext cx="8306790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0679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0BF03"/>
                          </a:solidFill>
                        </a:rPr>
                        <a:t>RC1: Perfect Kiting</a:t>
                      </a:r>
                    </a:p>
                  </a:txBody>
                  <a:tcPr>
                    <a:solidFill>
                      <a:srgbClr val="101C3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Test if is able to exploit the mobility and range attack against a stronger but slower unit. It is possible to win without taking any damage.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Metric</a:t>
                      </a:r>
                      <a:r>
                        <a:rPr lang="en-US" sz="2400" dirty="0" smtClean="0"/>
                        <a:t>: Survivor’s life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Map</a:t>
                      </a:r>
                      <a:r>
                        <a:rPr lang="en-US" sz="2400" b="1" baseline="0" dirty="0" smtClean="0"/>
                        <a:t> layer</a:t>
                      </a:r>
                      <a:r>
                        <a:rPr lang="en-US" sz="2400" baseline="0" dirty="0" smtClean="0"/>
                        <a:t>: A (big area), B (3 connected regions)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baseline="0" dirty="0" smtClean="0"/>
                        <a:t>Configurations</a:t>
                      </a:r>
                      <a:r>
                        <a:rPr lang="en-US" sz="2400" baseline="0" dirty="0" smtClean="0"/>
                        <a:t>: VZ, V6Z, 3V6Z, V9Zg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5" descr="RC1-A-V6Z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86" b="13977"/>
          <a:stretch/>
        </p:blipFill>
        <p:spPr>
          <a:xfrm>
            <a:off x="293378" y="3961693"/>
            <a:ext cx="4137360" cy="2521186"/>
          </a:xfrm>
          <a:prstGeom prst="rect">
            <a:avLst/>
          </a:prstGeom>
        </p:spPr>
      </p:pic>
      <p:pic>
        <p:nvPicPr>
          <p:cNvPr id="7" name="Picture 6" descr="RC1-B-V6Z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01" b="12963"/>
          <a:stretch/>
        </p:blipFill>
        <p:spPr>
          <a:xfrm>
            <a:off x="4636710" y="3961693"/>
            <a:ext cx="4097125" cy="2521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7207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Benchmarks </a:t>
            </a:r>
            <a:r>
              <a:rPr lang="en-US" dirty="0" smtClean="0"/>
              <a:t>Scenarios – Reactive Control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1400139"/>
              </p:ext>
            </p:extLst>
          </p:nvPr>
        </p:nvGraphicFramePr>
        <p:xfrm>
          <a:off x="293378" y="944173"/>
          <a:ext cx="8306790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0679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0BF03"/>
                          </a:solidFill>
                        </a:rPr>
                        <a:t>RC2: Kiting</a:t>
                      </a:r>
                    </a:p>
                  </a:txBody>
                  <a:tcPr>
                    <a:solidFill>
                      <a:srgbClr val="101C3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Test if is able to exploit the mobility and range attack against a stronger but slower unit. It is </a:t>
                      </a:r>
                      <a:r>
                        <a:rPr lang="en-US" sz="2400" b="1" dirty="0" smtClean="0"/>
                        <a:t>NOT</a:t>
                      </a:r>
                      <a:r>
                        <a:rPr lang="en-US" sz="2400" dirty="0" smtClean="0"/>
                        <a:t> possible to win without taking any damage.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Metric</a:t>
                      </a:r>
                      <a:r>
                        <a:rPr lang="en-US" sz="2400" dirty="0" smtClean="0"/>
                        <a:t>: Survivor’s life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Map</a:t>
                      </a:r>
                      <a:r>
                        <a:rPr lang="en-US" sz="2400" b="1" baseline="0" dirty="0" smtClean="0"/>
                        <a:t> layer</a:t>
                      </a:r>
                      <a:r>
                        <a:rPr lang="en-US" sz="2400" baseline="0" dirty="0" smtClean="0"/>
                        <a:t>: A (big area)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baseline="0" dirty="0" smtClean="0"/>
                        <a:t>Configurations</a:t>
                      </a:r>
                      <a:r>
                        <a:rPr lang="en-US" sz="2400" baseline="0" dirty="0" smtClean="0"/>
                        <a:t>: 3D3Z, 2D3H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Picture 2" descr="RC2-A-3D3Z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57" b="13579"/>
          <a:stretch/>
        </p:blipFill>
        <p:spPr>
          <a:xfrm>
            <a:off x="2267185" y="4055768"/>
            <a:ext cx="4351734" cy="2644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2919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Benchmarks </a:t>
            </a:r>
            <a:r>
              <a:rPr lang="en-US" dirty="0" smtClean="0"/>
              <a:t>Scenarios – Reactive Control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5765547"/>
              </p:ext>
            </p:extLst>
          </p:nvPr>
        </p:nvGraphicFramePr>
        <p:xfrm>
          <a:off x="293378" y="944173"/>
          <a:ext cx="830679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0679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0BF03"/>
                          </a:solidFill>
                        </a:rPr>
                        <a:t>RC3: Sustained Kiting</a:t>
                      </a:r>
                    </a:p>
                  </a:txBody>
                  <a:tcPr>
                    <a:solidFill>
                      <a:srgbClr val="101C3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NO</a:t>
                      </a:r>
                      <a:r>
                        <a:rPr lang="en-US" sz="2400" dirty="0" smtClean="0"/>
                        <a:t> chance to win. Stay alive as much time as possible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Metric</a:t>
                      </a:r>
                      <a:r>
                        <a:rPr lang="en-US" sz="2400" dirty="0" smtClean="0"/>
                        <a:t>: Time survived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Map</a:t>
                      </a:r>
                      <a:r>
                        <a:rPr lang="en-US" sz="2400" b="1" baseline="0" dirty="0" smtClean="0"/>
                        <a:t> layer</a:t>
                      </a:r>
                      <a:r>
                        <a:rPr lang="en-US" sz="2400" baseline="0" dirty="0" smtClean="0"/>
                        <a:t>: C (two regions, one with resources)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5" descr="RC3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768"/>
          <a:stretch/>
        </p:blipFill>
        <p:spPr>
          <a:xfrm>
            <a:off x="2011608" y="3238511"/>
            <a:ext cx="4876800" cy="3034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2829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Benchmarks </a:t>
            </a:r>
            <a:r>
              <a:rPr lang="en-US" dirty="0" smtClean="0"/>
              <a:t>Scenarios – Reactive Control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0355274"/>
              </p:ext>
            </p:extLst>
          </p:nvPr>
        </p:nvGraphicFramePr>
        <p:xfrm>
          <a:off x="293378" y="944173"/>
          <a:ext cx="8306790" cy="484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0679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0BF03"/>
                          </a:solidFill>
                        </a:rPr>
                        <a:t>RC4: Symmetric armies</a:t>
                      </a:r>
                    </a:p>
                  </a:txBody>
                  <a:tcPr>
                    <a:solidFill>
                      <a:srgbClr val="101C3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In equal conditions </a:t>
                      </a:r>
                      <a:r>
                        <a:rPr lang="en-US" sz="2400" b="1" dirty="0" smtClean="0"/>
                        <a:t>positioning</a:t>
                      </a:r>
                      <a:r>
                        <a:rPr lang="en-US" sz="2400" dirty="0" smtClean="0"/>
                        <a:t> and </a:t>
                      </a:r>
                      <a:r>
                        <a:rPr lang="en-US" sz="2400" b="1" dirty="0" smtClean="0"/>
                        <a:t>target selection </a:t>
                      </a:r>
                      <a:r>
                        <a:rPr lang="en-US" sz="2400" dirty="0" smtClean="0"/>
                        <a:t>are key aspects that can determine a player’s success in a battle.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Metric</a:t>
                      </a:r>
                      <a:r>
                        <a:rPr lang="en-US" sz="2400" dirty="0" smtClean="0"/>
                        <a:t>: Survivor’s life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Map</a:t>
                      </a:r>
                      <a:r>
                        <a:rPr lang="en-US" sz="2400" b="1" baseline="0" dirty="0" smtClean="0"/>
                        <a:t> layer</a:t>
                      </a:r>
                      <a:r>
                        <a:rPr lang="en-US" sz="2400" baseline="0" dirty="0" smtClean="0"/>
                        <a:t>: A (big area)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baseline="0" dirty="0" smtClean="0"/>
                        <a:t>Configurations</a:t>
                      </a:r>
                      <a:r>
                        <a:rPr lang="en-US" sz="2400" baseline="0" dirty="0" smtClean="0"/>
                        <a:t>:</a:t>
                      </a:r>
                    </a:p>
                    <a:p>
                      <a:pPr marL="800100" lvl="1" indent="-342900">
                        <a:buFont typeface="Wingdings" charset="2"/>
                        <a:buChar char="§"/>
                      </a:pPr>
                      <a:r>
                        <a:rPr lang="en-US" sz="2400" baseline="0" dirty="0" smtClean="0"/>
                        <a:t>5 Vultures (</a:t>
                      </a:r>
                      <a:r>
                        <a:rPr lang="en-US" sz="2400" baseline="0" dirty="0" err="1" smtClean="0"/>
                        <a:t>Terran</a:t>
                      </a:r>
                      <a:r>
                        <a:rPr lang="en-US" sz="2400" baseline="0" dirty="0" smtClean="0"/>
                        <a:t> range)</a:t>
                      </a:r>
                    </a:p>
                    <a:p>
                      <a:pPr marL="800100" lvl="1" indent="-342900">
                        <a:buFont typeface="Wingdings" charset="2"/>
                        <a:buChar char="§"/>
                      </a:pPr>
                      <a:r>
                        <a:rPr lang="en-US" sz="2400" baseline="0" dirty="0" smtClean="0"/>
                        <a:t>9 Zealots (</a:t>
                      </a:r>
                      <a:r>
                        <a:rPr lang="en-US" sz="2400" baseline="0" dirty="0" err="1" smtClean="0"/>
                        <a:t>Protos</a:t>
                      </a:r>
                      <a:r>
                        <a:rPr lang="en-US" sz="2400" baseline="0" dirty="0" smtClean="0"/>
                        <a:t> melee)</a:t>
                      </a:r>
                    </a:p>
                    <a:p>
                      <a:pPr marL="800100" lvl="1" indent="-342900">
                        <a:buFont typeface="Wingdings" charset="2"/>
                        <a:buChar char="§"/>
                      </a:pPr>
                      <a:r>
                        <a:rPr lang="en-US" sz="2400" baseline="0" dirty="0" smtClean="0"/>
                        <a:t>12 Dragons (</a:t>
                      </a:r>
                      <a:r>
                        <a:rPr lang="en-US" sz="2400" baseline="0" dirty="0" err="1" smtClean="0"/>
                        <a:t>Protos</a:t>
                      </a:r>
                      <a:r>
                        <a:rPr lang="en-US" sz="2400" baseline="0" dirty="0" smtClean="0"/>
                        <a:t> range)</a:t>
                      </a:r>
                    </a:p>
                    <a:p>
                      <a:pPr marL="800100" lvl="1" indent="-342900">
                        <a:buFont typeface="Wingdings" charset="2"/>
                        <a:buChar char="§"/>
                      </a:pPr>
                      <a:r>
                        <a:rPr lang="en-US" sz="2400" baseline="0" dirty="0" smtClean="0"/>
                        <a:t>12 </a:t>
                      </a:r>
                      <a:r>
                        <a:rPr lang="en-US" sz="2400" baseline="0" dirty="0" err="1" smtClean="0"/>
                        <a:t>Mutalisks</a:t>
                      </a:r>
                      <a:r>
                        <a:rPr lang="en-US" sz="2400" baseline="0" dirty="0" smtClean="0"/>
                        <a:t> (</a:t>
                      </a:r>
                      <a:r>
                        <a:rPr lang="en-US" sz="2400" baseline="0" dirty="0" err="1" smtClean="0"/>
                        <a:t>Zerg</a:t>
                      </a:r>
                      <a:r>
                        <a:rPr lang="en-US" sz="2400" baseline="0" dirty="0" smtClean="0"/>
                        <a:t> air </a:t>
                      </a:r>
                      <a:r>
                        <a:rPr lang="en-US" sz="2400" baseline="0" dirty="0" smtClean="0"/>
                        <a:t>range with splash damage)</a:t>
                      </a:r>
                      <a:endParaRPr lang="en-US" sz="2400" baseline="0" dirty="0" smtClean="0"/>
                    </a:p>
                    <a:p>
                      <a:pPr marL="800100" lvl="1" indent="-342900">
                        <a:buFont typeface="Wingdings" charset="2"/>
                        <a:buChar char="§"/>
                      </a:pPr>
                      <a:r>
                        <a:rPr lang="en-US" sz="2400" baseline="0" dirty="0" smtClean="0"/>
                        <a:t>20 Marines and 8 Medics (</a:t>
                      </a:r>
                      <a:r>
                        <a:rPr lang="en-US" sz="2400" baseline="0" dirty="0" err="1" smtClean="0"/>
                        <a:t>Terran</a:t>
                      </a:r>
                      <a:r>
                        <a:rPr lang="en-US" sz="2400" baseline="0" dirty="0" smtClean="0"/>
                        <a:t> range)</a:t>
                      </a:r>
                    </a:p>
                    <a:p>
                      <a:pPr marL="800100" lvl="1" indent="-342900">
                        <a:buFont typeface="Wingdings" charset="2"/>
                        <a:buChar char="§"/>
                      </a:pPr>
                      <a:r>
                        <a:rPr lang="en-US" sz="2400" baseline="0" dirty="0" smtClean="0"/>
                        <a:t>5 Zealots and 8 Dragoons (</a:t>
                      </a:r>
                      <a:r>
                        <a:rPr lang="en-US" sz="2400" baseline="0" dirty="0" err="1" smtClean="0"/>
                        <a:t>Protos</a:t>
                      </a:r>
                      <a:r>
                        <a:rPr lang="en-US" sz="2400" baseline="0" dirty="0" smtClean="0"/>
                        <a:t> melee + range)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18435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Benchmarks </a:t>
            </a:r>
            <a:r>
              <a:rPr lang="en-US" dirty="0" smtClean="0"/>
              <a:t>Scenarios – Tactics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380008" y="1464136"/>
            <a:ext cx="830679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Medium-</a:t>
            </a:r>
            <a:r>
              <a:rPr lang="en-US" sz="2400" b="1" dirty="0"/>
              <a:t>term decision-</a:t>
            </a:r>
            <a:r>
              <a:rPr lang="en-US" sz="2400" b="1" dirty="0" smtClean="0"/>
              <a:t>making</a:t>
            </a:r>
          </a:p>
          <a:p>
            <a:endParaRPr lang="en-US" sz="2400" dirty="0" smtClean="0"/>
          </a:p>
          <a:p>
            <a:pPr marL="342900" indent="-342900">
              <a:buFont typeface="Wingdings" charset="2"/>
              <a:buChar char="§"/>
            </a:pPr>
            <a:r>
              <a:rPr lang="en-US" sz="2400" dirty="0" smtClean="0"/>
              <a:t>Solve qualitative </a:t>
            </a:r>
            <a:r>
              <a:rPr lang="en-US" sz="2400" dirty="0"/>
              <a:t>navigation problems (</a:t>
            </a:r>
            <a:r>
              <a:rPr lang="en-US" sz="2400" dirty="0" err="1" smtClean="0"/>
              <a:t>Hagelbäck</a:t>
            </a:r>
            <a:r>
              <a:rPr lang="en-US" sz="2400" dirty="0" smtClean="0"/>
              <a:t> </a:t>
            </a:r>
            <a:r>
              <a:rPr lang="en-US" sz="2400" dirty="0"/>
              <a:t>2012</a:t>
            </a:r>
            <a:r>
              <a:rPr lang="en-US" sz="2400" dirty="0" smtClean="0"/>
              <a:t>)</a:t>
            </a:r>
            <a:endParaRPr lang="en-US" sz="2400" dirty="0"/>
          </a:p>
          <a:p>
            <a:pPr marL="342900" indent="-342900">
              <a:buFont typeface="Wingdings" charset="2"/>
              <a:buChar char="§"/>
            </a:pPr>
            <a:r>
              <a:rPr lang="en-US" sz="2400" dirty="0" smtClean="0"/>
              <a:t>Terrain </a:t>
            </a:r>
            <a:r>
              <a:rPr lang="en-US" sz="2400" dirty="0"/>
              <a:t>analysis to exploit chokepoints or reasoning about the immediate enemy thread (</a:t>
            </a:r>
            <a:r>
              <a:rPr lang="en-US" sz="2400" dirty="0" smtClean="0"/>
              <a:t>Muñoz</a:t>
            </a:r>
            <a:r>
              <a:rPr lang="en-US" sz="2400" dirty="0"/>
              <a:t>- Avila, </a:t>
            </a:r>
            <a:r>
              <a:rPr lang="en-US" sz="2400" dirty="0" err="1"/>
              <a:t>Dannenhauer</a:t>
            </a:r>
            <a:r>
              <a:rPr lang="en-US" sz="2400" dirty="0"/>
              <a:t>, and Cox 2015</a:t>
            </a:r>
            <a:r>
              <a:rPr lang="en-US" sz="2400" dirty="0" smtClean="0"/>
              <a:t>)</a:t>
            </a:r>
            <a:endParaRPr lang="en-US" sz="2400" dirty="0"/>
          </a:p>
          <a:p>
            <a:pPr marL="342900" indent="-342900">
              <a:buFont typeface="Wingdings" charset="2"/>
              <a:buChar char="§"/>
            </a:pPr>
            <a:r>
              <a:rPr lang="en-US" sz="2400" dirty="0" smtClean="0"/>
              <a:t>Optimizing </a:t>
            </a:r>
            <a:r>
              <a:rPr lang="en-US" sz="2400" dirty="0"/>
              <a:t>resource gathering (Christensen et al. 2012; de Oliveira, </a:t>
            </a:r>
            <a:r>
              <a:rPr lang="en-US" sz="2400" dirty="0" err="1"/>
              <a:t>Goldbarg</a:t>
            </a:r>
            <a:r>
              <a:rPr lang="en-US" sz="2400" dirty="0"/>
              <a:t>, and </a:t>
            </a:r>
            <a:r>
              <a:rPr lang="en-US" sz="2400" dirty="0" err="1"/>
              <a:t>Goldbarg</a:t>
            </a:r>
            <a:r>
              <a:rPr lang="en-US" sz="2400" dirty="0"/>
              <a:t> 2014</a:t>
            </a:r>
            <a:r>
              <a:rPr lang="en-US" sz="2400" dirty="0" smtClean="0"/>
              <a:t>)</a:t>
            </a:r>
            <a:endParaRPr lang="en-US" sz="2400" dirty="0"/>
          </a:p>
          <a:p>
            <a:pPr marL="342900" indent="-342900">
              <a:buFont typeface="Wingdings" charset="2"/>
              <a:buChar char="§"/>
            </a:pPr>
            <a:r>
              <a:rPr lang="en-US" sz="2400" dirty="0" smtClean="0"/>
              <a:t>Building </a:t>
            </a:r>
            <a:r>
              <a:rPr lang="en-US" sz="2400" dirty="0"/>
              <a:t>placement (</a:t>
            </a:r>
            <a:r>
              <a:rPr lang="en-US" sz="2400" dirty="0" err="1" smtClean="0"/>
              <a:t>Certicky</a:t>
            </a:r>
            <a:r>
              <a:rPr lang="en-US" sz="2400" dirty="0" smtClean="0"/>
              <a:t> </a:t>
            </a:r>
            <a:r>
              <a:rPr lang="en-US" sz="2400" dirty="0"/>
              <a:t>2013; Richoux, Uriarte, and Ontañón </a:t>
            </a:r>
            <a:r>
              <a:rPr lang="en-US" sz="2400" dirty="0" smtClean="0"/>
              <a:t> </a:t>
            </a:r>
            <a:r>
              <a:rPr lang="en-US" sz="2400" dirty="0"/>
              <a:t>2014</a:t>
            </a:r>
            <a:r>
              <a:rPr lang="en-US" sz="2400" dirty="0" smtClean="0"/>
              <a:t>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71715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Benchmarks </a:t>
            </a:r>
            <a:r>
              <a:rPr lang="en-US" dirty="0" smtClean="0"/>
              <a:t>Scenarios – Tactics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5836958"/>
              </p:ext>
            </p:extLst>
          </p:nvPr>
        </p:nvGraphicFramePr>
        <p:xfrm>
          <a:off x="293378" y="944173"/>
          <a:ext cx="830679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0679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0BF03"/>
                          </a:solidFill>
                        </a:rPr>
                        <a:t>T1: Dynamic obstacles</a:t>
                      </a:r>
                    </a:p>
                  </a:txBody>
                  <a:tcPr>
                    <a:solidFill>
                      <a:srgbClr val="101C3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Measures how well an agent can navigate when chokepoints are blocked by dynamic obstacles (e.g., neutral buildings).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Metric</a:t>
                      </a:r>
                      <a:r>
                        <a:rPr lang="en-US" sz="2400" dirty="0" smtClean="0"/>
                        <a:t>: Time needed to reach a starting position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/>
                        <a:t>Map</a:t>
                      </a:r>
                      <a:r>
                        <a:rPr lang="en-US" sz="2400" b="1" baseline="0" dirty="0" smtClean="0"/>
                        <a:t> layer</a:t>
                      </a:r>
                      <a:r>
                        <a:rPr lang="en-US" sz="2400" baseline="0" dirty="0" smtClean="0"/>
                        <a:t>: Heartbreak Ridge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5" descr="map5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768" r="57491"/>
          <a:stretch/>
        </p:blipFill>
        <p:spPr>
          <a:xfrm>
            <a:off x="2703631" y="3138732"/>
            <a:ext cx="3887072" cy="371926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60413" y="4077830"/>
            <a:ext cx="774596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START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311734" y="4962091"/>
            <a:ext cx="723275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GOAL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47853" y="5952846"/>
            <a:ext cx="1619141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BLOCKED PATH</a:t>
            </a:r>
            <a:endParaRPr lang="en-US" dirty="0"/>
          </a:p>
        </p:txBody>
      </p:sp>
      <p:cxnSp>
        <p:nvCxnSpPr>
          <p:cNvPr id="11" name="Straight Arrow Connector 10"/>
          <p:cNvCxnSpPr>
            <a:stCxn id="7" idx="3"/>
          </p:cNvCxnSpPr>
          <p:nvPr/>
        </p:nvCxnSpPr>
        <p:spPr>
          <a:xfrm flipV="1">
            <a:off x="2035009" y="3675561"/>
            <a:ext cx="1630769" cy="58693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9" idx="3"/>
          </p:cNvCxnSpPr>
          <p:nvPr/>
        </p:nvCxnSpPr>
        <p:spPr>
          <a:xfrm>
            <a:off x="2266994" y="6137512"/>
            <a:ext cx="571338" cy="33801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8" idx="3"/>
          </p:cNvCxnSpPr>
          <p:nvPr/>
        </p:nvCxnSpPr>
        <p:spPr>
          <a:xfrm>
            <a:off x="2035009" y="5146757"/>
            <a:ext cx="2102221" cy="117542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964397" y="4665365"/>
            <a:ext cx="1480957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CHOKE POINT</a:t>
            </a:r>
            <a:endParaRPr lang="en-US" dirty="0"/>
          </a:p>
        </p:txBody>
      </p:sp>
      <p:cxnSp>
        <p:nvCxnSpPr>
          <p:cNvPr id="19" name="Straight Arrow Connector 18"/>
          <p:cNvCxnSpPr>
            <a:stCxn id="18" idx="1"/>
          </p:cNvCxnSpPr>
          <p:nvPr/>
        </p:nvCxnSpPr>
        <p:spPr>
          <a:xfrm flipH="1" flipV="1">
            <a:off x="3569564" y="4447162"/>
            <a:ext cx="3394833" cy="40286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18" idx="1"/>
          </p:cNvCxnSpPr>
          <p:nvPr/>
        </p:nvCxnSpPr>
        <p:spPr>
          <a:xfrm flipH="1">
            <a:off x="6100009" y="4850031"/>
            <a:ext cx="864388" cy="110281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5232848" y="6471224"/>
            <a:ext cx="31608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4"/>
              </a:rPr>
              <a:t>https://</a:t>
            </a:r>
            <a:r>
              <a:rPr lang="en-US" dirty="0" err="1">
                <a:hlinkClick r:id="rId4"/>
              </a:rPr>
              <a:t>youtu.be</a:t>
            </a:r>
            <a:r>
              <a:rPr lang="en-US" dirty="0">
                <a:hlinkClick r:id="rId4"/>
              </a:rPr>
              <a:t>/nt2ZSDue9kM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4545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Benchmarks </a:t>
            </a:r>
            <a:r>
              <a:rPr lang="en-US" dirty="0" smtClean="0"/>
              <a:t>Scenarios – Strategy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5982798"/>
              </p:ext>
            </p:extLst>
          </p:nvPr>
        </p:nvGraphicFramePr>
        <p:xfrm>
          <a:off x="293378" y="944173"/>
          <a:ext cx="8306790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0679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0BF03"/>
                          </a:solidFill>
                        </a:rPr>
                        <a:t>S1: Building</a:t>
                      </a:r>
                      <a:r>
                        <a:rPr lang="en-US" sz="2400" baseline="0" dirty="0" smtClean="0">
                          <a:solidFill>
                            <a:srgbClr val="F0BF03"/>
                          </a:solidFill>
                        </a:rPr>
                        <a:t> placement</a:t>
                      </a:r>
                      <a:endParaRPr lang="en-US" sz="2400" dirty="0" smtClean="0">
                        <a:solidFill>
                          <a:srgbClr val="F0BF03"/>
                        </a:solidFill>
                      </a:endParaRPr>
                    </a:p>
                  </a:txBody>
                  <a:tcPr>
                    <a:solidFill>
                      <a:srgbClr val="101C3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This scenario simulates a Zealot rush and is designed to test whether the agent will be able to stop it (intuitively, it seems the only option is to build a wall).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Metric</a:t>
                      </a:r>
                      <a:r>
                        <a:rPr lang="en-US" sz="2400" dirty="0" smtClean="0"/>
                        <a:t>: Units lost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/>
                        <a:t>Map</a:t>
                      </a:r>
                      <a:r>
                        <a:rPr lang="en-US" sz="2400" b="1" baseline="0" dirty="0" smtClean="0"/>
                        <a:t> layer</a:t>
                      </a:r>
                      <a:r>
                        <a:rPr lang="en-US" sz="2400" baseline="0" dirty="0" smtClean="0"/>
                        <a:t>: C (two regions, one with resources)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Picture 2" descr="S1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768"/>
          <a:stretch/>
        </p:blipFill>
        <p:spPr>
          <a:xfrm>
            <a:off x="2011608" y="3613769"/>
            <a:ext cx="4876800" cy="3034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7634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Benchmarks </a:t>
            </a:r>
            <a:r>
              <a:rPr lang="en-US" dirty="0" smtClean="0"/>
              <a:t>Scenarios – Strategy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7421780"/>
              </p:ext>
            </p:extLst>
          </p:nvPr>
        </p:nvGraphicFramePr>
        <p:xfrm>
          <a:off x="293378" y="944173"/>
          <a:ext cx="830679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0679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0BF03"/>
                          </a:solidFill>
                        </a:rPr>
                        <a:t>S2: Plan recovery</a:t>
                      </a:r>
                    </a:p>
                  </a:txBody>
                  <a:tcPr>
                    <a:solidFill>
                      <a:srgbClr val="101C3F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baseline="0" dirty="0" smtClean="0"/>
                        <a:t>Test if the AI is able to recover from the opponent disrupting its build order (destroy refinery after built)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Metric</a:t>
                      </a:r>
                      <a:r>
                        <a:rPr lang="en-US" sz="2400" dirty="0" smtClean="0"/>
                        <a:t>: Time spent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/>
                        <a:t>Map</a:t>
                      </a:r>
                      <a:r>
                        <a:rPr lang="en-US" sz="2400" b="1" baseline="0" dirty="0" smtClean="0"/>
                        <a:t> layer</a:t>
                      </a:r>
                      <a:r>
                        <a:rPr lang="en-US" sz="2400" baseline="0" dirty="0" smtClean="0"/>
                        <a:t>: C (two regions, one with resources)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Picture 2" descr="S1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557" b="57695"/>
          <a:stretch/>
        </p:blipFill>
        <p:spPr>
          <a:xfrm>
            <a:off x="1299620" y="3633008"/>
            <a:ext cx="2116000" cy="226954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417163" y="4470113"/>
            <a:ext cx="57397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All Benchmark scenarios are available on-line</a:t>
            </a:r>
          </a:p>
          <a:p>
            <a:r>
              <a:rPr lang="en-US" dirty="0">
                <a:hlinkClick r:id="rId4"/>
              </a:rPr>
              <a:t>https://bitbucket.org/auriarte/</a:t>
            </a:r>
            <a:r>
              <a:rPr lang="en-US" dirty="0" smtClean="0">
                <a:hlinkClick r:id="rId4"/>
              </a:rPr>
              <a:t>starcraftbenchmarkai</a:t>
            </a:r>
            <a:endParaRPr lang="en-US" dirty="0" smtClean="0"/>
          </a:p>
          <a:p>
            <a:r>
              <a:rPr lang="en-US" dirty="0" smtClean="0">
                <a:hlinkClick r:id="rId5"/>
              </a:rPr>
              <a:t>http://www.starcraftai.com/wiki/StarCraft_AI_Benchmarks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962137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Experiments &amp; Conclusions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80010" y="909464"/>
            <a:ext cx="83150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All scenarios were tested with bots that participated in previous AIIDE tournaments. (Not all bots can play melee maps!!)</a:t>
            </a:r>
            <a:endParaRPr lang="en-US" sz="24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2841166"/>
              </p:ext>
            </p:extLst>
          </p:nvPr>
        </p:nvGraphicFramePr>
        <p:xfrm>
          <a:off x="842645" y="1874079"/>
          <a:ext cx="7387442" cy="1854200"/>
        </p:xfrm>
        <a:graphic>
          <a:graphicData uri="http://schemas.openxmlformats.org/drawingml/2006/table">
            <a:tbl>
              <a:tblPr firstRow="1" firstCol="1" bandRow="1">
                <a:tableStyleId>{3C2FFA5D-87B4-456A-9821-1D502468CF0F}</a:tableStyleId>
              </a:tblPr>
              <a:tblGrid>
                <a:gridCol w="1368184"/>
                <a:gridCol w="889888"/>
                <a:gridCol w="889888"/>
                <a:gridCol w="819902"/>
                <a:gridCol w="889888"/>
                <a:gridCol w="819902"/>
                <a:gridCol w="889888"/>
                <a:gridCol w="819902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RC1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RC2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RC3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RC4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FreScBot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-0.0879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-0.1153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-0.0022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Nova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0.1111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0.0335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0.0000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-0.7420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0.0000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Skynet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-0.1087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0.1696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0.0706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UAlbertaBot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-0.0933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0.0422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0.0369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-1.0000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0.0000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48489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Experiments &amp; Conclusions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80010" y="909464"/>
            <a:ext cx="83150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All scenarios were tested with bots that participated in previous AIIDE tournaments. (Not all bots can play melee maps!!)</a:t>
            </a:r>
            <a:endParaRPr lang="en-US" sz="24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2097"/>
              </p:ext>
            </p:extLst>
          </p:nvPr>
        </p:nvGraphicFramePr>
        <p:xfrm>
          <a:off x="842645" y="1874079"/>
          <a:ext cx="7387442" cy="1854200"/>
        </p:xfrm>
        <a:graphic>
          <a:graphicData uri="http://schemas.openxmlformats.org/drawingml/2006/table">
            <a:tbl>
              <a:tblPr firstRow="1" firstCol="1" bandRow="1">
                <a:tableStyleId>{3C2FFA5D-87B4-456A-9821-1D502468CF0F}</a:tableStyleId>
              </a:tblPr>
              <a:tblGrid>
                <a:gridCol w="1368184"/>
                <a:gridCol w="889888"/>
                <a:gridCol w="889888"/>
                <a:gridCol w="819902"/>
                <a:gridCol w="889888"/>
                <a:gridCol w="819902"/>
                <a:gridCol w="889888"/>
                <a:gridCol w="819902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RC1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RC2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RC3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RC4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FreScBot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-0.0879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-0.1153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-0.0022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Nova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0.1111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0.0335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0.0000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-0.7420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0.0000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Skynet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-0.1087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0.1696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0.0706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UAlbertaBot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-0.0933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0.0422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0.0369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-1.0000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0.0000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380010" y="3958053"/>
            <a:ext cx="831502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charset="2"/>
              <a:buChar char="§"/>
            </a:pPr>
            <a:r>
              <a:rPr lang="en-US" sz="2400" dirty="0" smtClean="0"/>
              <a:t>Newer bots improved micromanagement (</a:t>
            </a:r>
            <a:r>
              <a:rPr lang="en-US" sz="2400" dirty="0" err="1" smtClean="0"/>
              <a:t>FreScBot</a:t>
            </a:r>
            <a:r>
              <a:rPr lang="en-US" sz="2400" dirty="0" smtClean="0"/>
              <a:t> was the </a:t>
            </a:r>
            <a:r>
              <a:rPr lang="en-US" sz="2400" dirty="0" smtClean="0"/>
              <a:t>winner of micro </a:t>
            </a:r>
            <a:r>
              <a:rPr lang="en-US" sz="2400" dirty="0" smtClean="0"/>
              <a:t>AIIDE tournament 2010).</a:t>
            </a:r>
          </a:p>
          <a:p>
            <a:pPr marL="342900" indent="-342900">
              <a:buFont typeface="Wingdings" charset="2"/>
              <a:buChar char="§"/>
            </a:pPr>
            <a:r>
              <a:rPr lang="en-US" sz="2400" dirty="0" smtClean="0"/>
              <a:t>Nova perform well in kiting scenarios (as expected).</a:t>
            </a:r>
          </a:p>
          <a:p>
            <a:pPr marL="342900" indent="-342900">
              <a:buFont typeface="Wingdings" charset="2"/>
              <a:buChar char="§"/>
            </a:pPr>
            <a:r>
              <a:rPr lang="en-US" sz="2400" dirty="0" smtClean="0"/>
              <a:t>None of the bots passed the Tactics or Strategy scenarios.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228785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Experiments &amp; Conclusions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80010" y="909464"/>
            <a:ext cx="83150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All scenarios were tested with bots that participated in previous AIIDE tournaments. (Not all bots can play melee maps!!)</a:t>
            </a:r>
            <a:endParaRPr lang="en-US" sz="24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6956285"/>
              </p:ext>
            </p:extLst>
          </p:nvPr>
        </p:nvGraphicFramePr>
        <p:xfrm>
          <a:off x="842645" y="1874079"/>
          <a:ext cx="7387442" cy="1854200"/>
        </p:xfrm>
        <a:graphic>
          <a:graphicData uri="http://schemas.openxmlformats.org/drawingml/2006/table">
            <a:tbl>
              <a:tblPr firstRow="1" firstCol="1" bandRow="1">
                <a:tableStyleId>{3C2FFA5D-87B4-456A-9821-1D502468CF0F}</a:tableStyleId>
              </a:tblPr>
              <a:tblGrid>
                <a:gridCol w="1368184"/>
                <a:gridCol w="889888"/>
                <a:gridCol w="889888"/>
                <a:gridCol w="819902"/>
                <a:gridCol w="889888"/>
                <a:gridCol w="819902"/>
                <a:gridCol w="889888"/>
                <a:gridCol w="819902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RC1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RC2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RC3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RC4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FreScBot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-0.0879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-0.1153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-0.0022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Nova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0.1111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0.0335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0.0000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-0.7420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0.0000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Skynet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-0.1087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0.1696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0.0706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UAlbertaBot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-0.0933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0.0422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0.0369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-1.0000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0.0000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380010" y="3958053"/>
            <a:ext cx="831502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charset="2"/>
              <a:buChar char="§"/>
            </a:pPr>
            <a:r>
              <a:rPr lang="en-US" sz="2400" dirty="0" smtClean="0"/>
              <a:t>Newer bots improved micromanagement (</a:t>
            </a:r>
            <a:r>
              <a:rPr lang="en-US" sz="2400" dirty="0" err="1" smtClean="0"/>
              <a:t>FreScBot</a:t>
            </a:r>
            <a:r>
              <a:rPr lang="en-US" sz="2400" dirty="0" smtClean="0"/>
              <a:t> was the </a:t>
            </a:r>
            <a:r>
              <a:rPr lang="en-US" sz="2400" dirty="0" smtClean="0"/>
              <a:t>winner of micro </a:t>
            </a:r>
            <a:r>
              <a:rPr lang="en-US" sz="2400" dirty="0" smtClean="0"/>
              <a:t>AIIDE tournament 2010).</a:t>
            </a:r>
          </a:p>
          <a:p>
            <a:pPr marL="342900" indent="-342900">
              <a:buFont typeface="Wingdings" charset="2"/>
              <a:buChar char="§"/>
            </a:pPr>
            <a:r>
              <a:rPr lang="en-US" sz="2400" dirty="0" smtClean="0"/>
              <a:t>Nova perform well in kiting scenarios (as expected).</a:t>
            </a:r>
          </a:p>
          <a:p>
            <a:pPr marL="342900" indent="-342900">
              <a:buFont typeface="Wingdings" charset="2"/>
              <a:buChar char="§"/>
            </a:pPr>
            <a:r>
              <a:rPr lang="en-US" sz="2400" dirty="0" smtClean="0"/>
              <a:t>None of the bots passed the Tactics or Strategy scenarios.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403514" y="5629680"/>
            <a:ext cx="7990138" cy="64633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Other researchers are already using the benchmark!!</a:t>
            </a:r>
          </a:p>
          <a:p>
            <a:r>
              <a:rPr lang="en-US" dirty="0" smtClean="0"/>
              <a:t>“Q</a:t>
            </a:r>
            <a:r>
              <a:rPr lang="en-US" dirty="0"/>
              <a:t>-</a:t>
            </a:r>
            <a:r>
              <a:rPr lang="en-US" dirty="0" err="1"/>
              <a:t>learnings</a:t>
            </a:r>
            <a:r>
              <a:rPr lang="en-US" dirty="0"/>
              <a:t> in RTS game's micro-</a:t>
            </a:r>
            <a:r>
              <a:rPr lang="en-US" dirty="0" smtClean="0"/>
              <a:t>management” </a:t>
            </a:r>
            <a:r>
              <a:rPr lang="en-US" dirty="0"/>
              <a:t>Angel </a:t>
            </a:r>
            <a:r>
              <a:rPr lang="en-US" dirty="0" err="1"/>
              <a:t>Camilo</a:t>
            </a:r>
            <a:r>
              <a:rPr lang="en-US" dirty="0"/>
              <a:t> Palacios </a:t>
            </a:r>
            <a:r>
              <a:rPr lang="en-US" dirty="0" err="1" smtClean="0"/>
              <a:t>Garzón</a:t>
            </a:r>
            <a:r>
              <a:rPr lang="en-US" dirty="0" smtClean="0"/>
              <a:t>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747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work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80010" y="4020964"/>
            <a:ext cx="831502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More scenarios: Gas stealing, more scripted AIs rather than default script, use transports to avoid well protected choke points, optimizing mining, …</a:t>
            </a:r>
          </a:p>
          <a:p>
            <a:endParaRPr lang="en-US" sz="2400" dirty="0"/>
          </a:p>
          <a:p>
            <a:r>
              <a:rPr lang="en-US" sz="2400" dirty="0" smtClean="0"/>
              <a:t>More metrics: bot blocked by supplies, money unspent, …</a:t>
            </a:r>
          </a:p>
          <a:p>
            <a:endParaRPr lang="en-US" sz="2400" dirty="0"/>
          </a:p>
          <a:p>
            <a:r>
              <a:rPr lang="en-US" sz="2400" dirty="0" smtClean="0"/>
              <a:t>Deterministic VS Stochastic </a:t>
            </a:r>
            <a:endParaRPr lang="en-US" sz="24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3062151"/>
              </p:ext>
            </p:extLst>
          </p:nvPr>
        </p:nvGraphicFramePr>
        <p:xfrm>
          <a:off x="675454" y="922140"/>
          <a:ext cx="7611242" cy="2966720"/>
        </p:xfrm>
        <a:graphic>
          <a:graphicData uri="http://schemas.openxmlformats.org/drawingml/2006/table">
            <a:tbl>
              <a:tblPr firstRow="1" firstCol="1" bandRow="1">
                <a:tableStyleId>{3C2FFA5D-87B4-456A-9821-1D502468CF0F}</a:tableStyleId>
              </a:tblPr>
              <a:tblGrid>
                <a:gridCol w="2372998"/>
                <a:gridCol w="3761452"/>
                <a:gridCol w="147679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Scenario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Metric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RC1: Perfect Kiting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Range unit can win without damage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Survivor’s life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RC2: Kiting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Range unit can win with some damage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Survivor’s life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RC3: Sustained</a:t>
                      </a:r>
                      <a:r>
                        <a:rPr lang="en-US" baseline="0" dirty="0" smtClean="0"/>
                        <a:t> Kiting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Unit cannot win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Time survived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RC4: Symmetric</a:t>
                      </a:r>
                      <a:r>
                        <a:rPr lang="en-US" baseline="0" dirty="0" smtClean="0"/>
                        <a:t> armies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Target selection and squad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formation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Survivor’s life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T1: Dynamic</a:t>
                      </a:r>
                      <a:r>
                        <a:rPr lang="en-US" baseline="0" dirty="0" smtClean="0"/>
                        <a:t> obstacles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Pathfinding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Time needed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S1: Building Placement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Terrain analysis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Units lost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S2: Plan Recovery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Build order disrupted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Time Spent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29562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209655" y="1081076"/>
            <a:ext cx="5483956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800" b="1" dirty="0">
                <a:solidFill>
                  <a:schemeClr val="tx2"/>
                </a:solidFill>
              </a:rPr>
              <a:t>A Benchmark for StarCraft </a:t>
            </a:r>
          </a:p>
          <a:p>
            <a:r>
              <a:rPr lang="en-US" sz="3800" b="1" dirty="0">
                <a:solidFill>
                  <a:schemeClr val="tx2"/>
                </a:solidFill>
              </a:rPr>
              <a:t>Intelligent Agents </a:t>
            </a:r>
          </a:p>
        </p:txBody>
      </p:sp>
      <p:cxnSp>
        <p:nvCxnSpPr>
          <p:cNvPr id="5" name="4 Conector recto"/>
          <p:cNvCxnSpPr/>
          <p:nvPr/>
        </p:nvCxnSpPr>
        <p:spPr>
          <a:xfrm>
            <a:off x="323528" y="2305345"/>
            <a:ext cx="842493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 descr="http://images.forbes.com/media/lists/94/2010/logos/drexel-universit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72400" y="116632"/>
            <a:ext cx="879124" cy="936104"/>
          </a:xfrm>
          <a:prstGeom prst="rect">
            <a:avLst/>
          </a:prstGeom>
          <a:noFill/>
        </p:spPr>
      </p:pic>
      <p:sp>
        <p:nvSpPr>
          <p:cNvPr id="11" name="7 CuadroTexto"/>
          <p:cNvSpPr txBox="1"/>
          <p:nvPr/>
        </p:nvSpPr>
        <p:spPr>
          <a:xfrm>
            <a:off x="323528" y="2389479"/>
            <a:ext cx="588514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Alberto Uriarte </a:t>
            </a:r>
            <a:r>
              <a:rPr lang="en-US" sz="2400" dirty="0"/>
              <a:t> </a:t>
            </a:r>
            <a:r>
              <a:rPr lang="en-US" sz="2400" dirty="0" smtClean="0"/>
              <a:t>       </a:t>
            </a:r>
            <a:r>
              <a:rPr lang="en-US" sz="2400" dirty="0" err="1" smtClean="0"/>
              <a:t>albertouri@cs.drexel.edu</a:t>
            </a:r>
            <a:endParaRPr lang="en-US" sz="2400" dirty="0"/>
          </a:p>
          <a:p>
            <a:r>
              <a:rPr lang="en-US" sz="2400" dirty="0" smtClean="0"/>
              <a:t>Santiago </a:t>
            </a:r>
            <a:r>
              <a:rPr lang="en-US" sz="2400" dirty="0" err="1" smtClean="0"/>
              <a:t>Ontañón</a:t>
            </a:r>
            <a:r>
              <a:rPr lang="en-US" sz="2400" dirty="0" smtClean="0"/>
              <a:t>    </a:t>
            </a:r>
            <a:r>
              <a:rPr lang="en-US" sz="2400" dirty="0" err="1" smtClean="0"/>
              <a:t>santi@cs.drexel.edu</a:t>
            </a:r>
            <a:endParaRPr lang="en-US" sz="24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5480" y="3762311"/>
            <a:ext cx="3411733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980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22829</TotalTime>
  <Words>1483</Words>
  <Application>Microsoft Macintosh PowerPoint</Application>
  <PresentationFormat>On-screen Show (4:3)</PresentationFormat>
  <Paragraphs>316</Paragraphs>
  <Slides>23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PowerPoint Presentation</vt:lpstr>
      <vt:lpstr>Outline</vt:lpstr>
      <vt:lpstr>Motivation</vt:lpstr>
      <vt:lpstr>Motivation</vt:lpstr>
      <vt:lpstr>Motivation</vt:lpstr>
      <vt:lpstr>Goal</vt:lpstr>
      <vt:lpstr>Metrics</vt:lpstr>
      <vt:lpstr>Metrics</vt:lpstr>
      <vt:lpstr>Benchmarks Scenarios</vt:lpstr>
      <vt:lpstr>Benchmarks Scenarios – Reactive Control</vt:lpstr>
      <vt:lpstr>Benchmarks Scenarios – Reactive Control</vt:lpstr>
      <vt:lpstr>Benchmarks Scenarios – Reactive Control</vt:lpstr>
      <vt:lpstr>Benchmarks Scenarios – Reactive Control</vt:lpstr>
      <vt:lpstr>Benchmarks Scenarios – Reactive Control</vt:lpstr>
      <vt:lpstr>Benchmarks Scenarios – Tactics</vt:lpstr>
      <vt:lpstr>Benchmarks Scenarios – Tactics</vt:lpstr>
      <vt:lpstr>Benchmarks Scenarios – Strategy</vt:lpstr>
      <vt:lpstr>Benchmarks Scenarios – Strategy</vt:lpstr>
      <vt:lpstr>Experiments &amp; Conclusions</vt:lpstr>
      <vt:lpstr>Experiments &amp; Conclusions</vt:lpstr>
      <vt:lpstr>Experiments &amp; Conclusions</vt:lpstr>
      <vt:lpstr>Future work</vt:lpstr>
      <vt:lpstr>PowerPoint Presentation</vt:lpstr>
    </vt:vector>
  </TitlesOfParts>
  <Company>Drexel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Alberto Uriarte</dc:creator>
  <cp:lastModifiedBy>Alberto Uriarte</cp:lastModifiedBy>
  <cp:revision>203</cp:revision>
  <dcterms:created xsi:type="dcterms:W3CDTF">2013-08-02T16:03:36Z</dcterms:created>
  <dcterms:modified xsi:type="dcterms:W3CDTF">2015-11-15T06:56:06Z</dcterms:modified>
</cp:coreProperties>
</file>