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310" r:id="rId3"/>
    <p:sldId id="418" r:id="rId4"/>
    <p:sldId id="372" r:id="rId5"/>
    <p:sldId id="420" r:id="rId6"/>
    <p:sldId id="419" r:id="rId7"/>
    <p:sldId id="41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EF4"/>
    <a:srgbClr val="CED9E8"/>
    <a:srgbClr val="F0BF03"/>
    <a:srgbClr val="101C3F"/>
    <a:srgbClr val="EAC52C"/>
    <a:srgbClr val="1F497D"/>
    <a:srgbClr val="23346D"/>
    <a:srgbClr val="101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30" autoAdjust="0"/>
  </p:normalViewPr>
  <p:slideViewPr>
    <p:cSldViewPr snapToGrid="0" snapToObjects="1">
      <p:cViewPr varScale="1">
        <p:scale>
          <a:sx n="137" d="100"/>
          <a:sy n="137" d="100"/>
        </p:scale>
        <p:origin x="-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E560C-9FC7-FF44-A295-DC9AE0021A96}" type="datetimeFigureOut">
              <a:rPr lang="en-US" smtClean="0"/>
              <a:t>11/9/15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B003A-F886-624A-A704-B86594CF8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7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forbes.com/media/lists/94/2010/logos/drexel-university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414" r="1088"/>
          <a:stretch/>
        </p:blipFill>
        <p:spPr bwMode="auto">
          <a:xfrm>
            <a:off x="8393652" y="-3405"/>
            <a:ext cx="753708" cy="808029"/>
          </a:xfrm>
          <a:prstGeom prst="rect">
            <a:avLst/>
          </a:prstGeom>
          <a:noFill/>
        </p:spPr>
      </p:pic>
      <p:cxnSp>
        <p:nvCxnSpPr>
          <p:cNvPr id="4" name="30 Conector recto"/>
          <p:cNvCxnSpPr/>
          <p:nvPr userDrawn="1"/>
        </p:nvCxnSpPr>
        <p:spPr>
          <a:xfrm>
            <a:off x="0" y="695805"/>
            <a:ext cx="9144000" cy="0"/>
          </a:xfrm>
          <a:prstGeom prst="line">
            <a:avLst/>
          </a:prstGeom>
          <a:ln w="38100">
            <a:solidFill>
              <a:srgbClr val="1015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0" y="0"/>
            <a:ext cx="8393652" cy="695805"/>
          </a:xfrm>
          <a:prstGeom prst="rect">
            <a:avLst/>
          </a:prstGeom>
        </p:spPr>
        <p:txBody>
          <a:bodyPr vert="horz"/>
          <a:lstStyle>
            <a:lvl1pPr algn="l">
              <a:defRPr sz="3600" b="1">
                <a:solidFill>
                  <a:srgbClr val="1F497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6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solidFill>
          <a:srgbClr val="101C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0880"/>
            <a:ext cx="8229600" cy="2667918"/>
          </a:xfrm>
          <a:prstGeom prst="rect">
            <a:avLst/>
          </a:prstGeom>
        </p:spPr>
        <p:txBody>
          <a:bodyPr vert="horz" anchor="ctr"/>
          <a:lstStyle>
            <a:lvl1pPr>
              <a:defRPr b="1">
                <a:solidFill>
                  <a:srgbClr val="F0BF03"/>
                </a:solidFill>
                <a:latin typeface="+mj-lt"/>
                <a:cs typeface="Cambri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t="13580" r="20519" b="26907"/>
          <a:stretch/>
        </p:blipFill>
        <p:spPr>
          <a:xfrm>
            <a:off x="8155252" y="1"/>
            <a:ext cx="988747" cy="100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75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9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11/9/15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3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11/9/15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6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11/9/15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1 Marcador de número de diapositiva"/>
          <p:cNvSpPr txBox="1">
            <a:spLocks/>
          </p:cNvSpPr>
          <p:nvPr userDrawn="1"/>
        </p:nvSpPr>
        <p:spPr>
          <a:xfrm>
            <a:off x="7923441" y="6379652"/>
            <a:ext cx="11254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C497EFA-3BAC-4310-8482-6E75FC6E776C}" type="slidenum">
              <a:rPr lang="es-ES" smtClean="0"/>
              <a:pPr algn="r"/>
              <a:t>‹#›</a:t>
            </a:fld>
            <a:r>
              <a:rPr lang="es-ES" dirty="0" smtClean="0"/>
              <a:t>/7</a:t>
            </a:r>
          </a:p>
        </p:txBody>
      </p:sp>
    </p:spTree>
    <p:extLst>
      <p:ext uri="{BB962C8B-B14F-4D97-AF65-F5344CB8AC3E}">
        <p14:creationId xmlns:p14="http://schemas.microsoft.com/office/powerpoint/2010/main" val="274463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2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1743066"/>
            <a:ext cx="799047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</a:rPr>
              <a:t>Automatic Learning of Combat Models </a:t>
            </a:r>
            <a:endParaRPr lang="en-US" sz="3800" b="1" dirty="0" smtClean="0">
              <a:solidFill>
                <a:schemeClr val="tx2"/>
              </a:solidFill>
            </a:endParaRPr>
          </a:p>
          <a:p>
            <a:r>
              <a:rPr lang="en-US" sz="3800" b="1" dirty="0" smtClean="0">
                <a:solidFill>
                  <a:schemeClr val="tx2"/>
                </a:solidFill>
              </a:rPr>
              <a:t>for </a:t>
            </a:r>
            <a:r>
              <a:rPr lang="en-US" sz="3800" b="1" dirty="0">
                <a:solidFill>
                  <a:schemeClr val="tx2"/>
                </a:solidFill>
              </a:rPr>
              <a:t>RTS Games 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967335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323528" y="3111351"/>
            <a:ext cx="493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</a:t>
            </a:r>
            <a:r>
              <a:rPr lang="en-US" sz="2400" dirty="0"/>
              <a:t>Uriarte and Santiago </a:t>
            </a:r>
            <a:r>
              <a:rPr lang="en-US" sz="2400" dirty="0" err="1"/>
              <a:t>Ontañón</a:t>
            </a:r>
            <a:endParaRPr lang="en-US" sz="2400" dirty="0"/>
          </a:p>
        </p:txBody>
      </p: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323528" y="3799939"/>
            <a:ext cx="1788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Drexel University</a:t>
            </a:r>
          </a:p>
          <a:p>
            <a:r>
              <a:rPr lang="en-US" dirty="0" smtClean="0"/>
              <a:t>Philadelphia</a:t>
            </a:r>
            <a:endParaRPr lang="en-US" dirty="0"/>
          </a:p>
        </p:txBody>
      </p:sp>
      <p:sp>
        <p:nvSpPr>
          <p:cNvPr id="10" name="7 CuadroTexto"/>
          <p:cNvSpPr txBox="1"/>
          <p:nvPr/>
        </p:nvSpPr>
        <p:spPr>
          <a:xfrm>
            <a:off x="0" y="4771083"/>
            <a:ext cx="914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November 16, 2015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9001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3378" y="1083143"/>
            <a:ext cx="85552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charset="2"/>
              <a:buChar char="§"/>
            </a:pPr>
            <a:r>
              <a:rPr lang="en-US" sz="3200" dirty="0" smtClean="0"/>
              <a:t>To use a game-tree search algorithm we need a </a:t>
            </a:r>
            <a:r>
              <a:rPr lang="en-US" sz="3200" b="1" dirty="0" smtClean="0"/>
              <a:t>forward model</a:t>
            </a:r>
            <a:r>
              <a:rPr lang="en-US" sz="3200" dirty="0" smtClean="0"/>
              <a:t> or </a:t>
            </a:r>
            <a:r>
              <a:rPr lang="en-US" sz="3200" b="1" dirty="0" smtClean="0"/>
              <a:t>“simulator”</a:t>
            </a:r>
            <a:r>
              <a:rPr lang="en-US" sz="3200" dirty="0" smtClean="0"/>
              <a:t>.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200" dirty="0" smtClean="0"/>
              <a:t>In some games (like StarCraft) we don’t have such forward model.</a:t>
            </a:r>
          </a:p>
          <a:p>
            <a:pPr marL="571500" indent="-571500">
              <a:buFont typeface="Wingdings" charset="2"/>
              <a:buChar char="§"/>
            </a:pPr>
            <a:r>
              <a:rPr lang="en-US" sz="3200" dirty="0" smtClean="0"/>
              <a:t>The most complex part of a forward model for RTS games is the </a:t>
            </a:r>
            <a:r>
              <a:rPr lang="en-US" sz="3200" b="1" dirty="0" smtClean="0"/>
              <a:t>combat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547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goal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3378" y="1083143"/>
            <a:ext cx="855523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Fast</a:t>
            </a:r>
            <a:r>
              <a:rPr lang="en-US" sz="3200" dirty="0" smtClean="0"/>
              <a:t> and </a:t>
            </a:r>
            <a:r>
              <a:rPr lang="en-US" sz="3200" b="1" dirty="0" smtClean="0"/>
              <a:t>high-level</a:t>
            </a:r>
            <a:r>
              <a:rPr lang="en-US" sz="3200" dirty="0" smtClean="0"/>
              <a:t> </a:t>
            </a:r>
            <a:r>
              <a:rPr lang="en-US" sz="3200" dirty="0" smtClean="0"/>
              <a:t>combat simulator.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609428"/>
              </p:ext>
            </p:extLst>
          </p:nvPr>
        </p:nvGraphicFramePr>
        <p:xfrm>
          <a:off x="293378" y="2212185"/>
          <a:ext cx="83067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Why fast?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To use algorithms</a:t>
                      </a:r>
                      <a:r>
                        <a:rPr lang="en-US" sz="2400" baseline="0" dirty="0" smtClean="0"/>
                        <a:t> like MCTS we need to simulate thousands of combats really quick.</a:t>
                      </a: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252332"/>
              </p:ext>
            </p:extLst>
          </p:nvPr>
        </p:nvGraphicFramePr>
        <p:xfrm>
          <a:off x="293378" y="4208065"/>
          <a:ext cx="830679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Why </a:t>
                      </a:r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high-level</a:t>
                      </a:r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?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Even an “attrition game” (an</a:t>
                      </a:r>
                      <a:r>
                        <a:rPr lang="en-US" sz="2400" baseline="0" dirty="0" smtClean="0"/>
                        <a:t> abstraction of a combat game where units cannot move) is EXPTIME</a:t>
                      </a:r>
                      <a:r>
                        <a:rPr lang="en-US" sz="2400" baseline="30000" dirty="0" smtClean="0"/>
                        <a:t>1</a:t>
                      </a:r>
                      <a:r>
                        <a:rPr lang="en-US" sz="2400" baseline="0" dirty="0" smtClean="0"/>
                        <a:t>. So this is already a hard problem. A </a:t>
                      </a:r>
                      <a:r>
                        <a:rPr lang="en-US" sz="2400" baseline="0" dirty="0" smtClean="0"/>
                        <a:t>high-level </a:t>
                      </a:r>
                      <a:r>
                        <a:rPr lang="en-US" sz="2400" baseline="0" dirty="0" smtClean="0"/>
                        <a:t>model reduces branching factor.</a:t>
                      </a: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3378" y="6370246"/>
            <a:ext cx="2521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1</a:t>
            </a:r>
            <a:r>
              <a:rPr lang="en-US" dirty="0" smtClean="0"/>
              <a:t> </a:t>
            </a:r>
            <a:r>
              <a:rPr lang="en-US" dirty="0" err="1" smtClean="0"/>
              <a:t>Furtak</a:t>
            </a:r>
            <a:r>
              <a:rPr lang="en-US" dirty="0" smtClean="0"/>
              <a:t> and </a:t>
            </a:r>
            <a:r>
              <a:rPr lang="en-US" dirty="0" err="1" smtClean="0"/>
              <a:t>Buro</a:t>
            </a:r>
            <a:r>
              <a:rPr lang="en-US" dirty="0" smtClean="0"/>
              <a:t>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93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combat simulators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178980"/>
              </p:ext>
            </p:extLst>
          </p:nvPr>
        </p:nvGraphicFramePr>
        <p:xfrm>
          <a:off x="380009" y="2447741"/>
          <a:ext cx="830679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Sustained DPF model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Compute how much time each army needs to destroy the other using the </a:t>
                      </a:r>
                      <a:r>
                        <a:rPr lang="en-US" sz="2400" i="1" dirty="0" smtClean="0"/>
                        <a:t>Damage Per Frame </a:t>
                      </a:r>
                      <a:r>
                        <a:rPr lang="en-US" sz="2400" dirty="0" smtClean="0"/>
                        <a:t>of each group.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Remove the army that took longer to destroy enemy.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Remove casualties from winner army using a </a:t>
                      </a:r>
                      <a:r>
                        <a:rPr lang="en-US" sz="2400" i="1" dirty="0" smtClean="0"/>
                        <a:t>target policy</a:t>
                      </a:r>
                      <a:r>
                        <a:rPr lang="en-US" sz="2400" dirty="0" smtClean="0"/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069011"/>
              </p:ext>
            </p:extLst>
          </p:nvPr>
        </p:nvGraphicFramePr>
        <p:xfrm>
          <a:off x="380009" y="910284"/>
          <a:ext cx="4751487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148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Input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High-level abstraction of units: number of each unit type by player.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662438"/>
              </p:ext>
            </p:extLst>
          </p:nvPr>
        </p:nvGraphicFramePr>
        <p:xfrm>
          <a:off x="5326105" y="910284"/>
          <a:ext cx="336069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69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Output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Surviving units.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644507"/>
              </p:ext>
            </p:extLst>
          </p:nvPr>
        </p:nvGraphicFramePr>
        <p:xfrm>
          <a:off x="380010" y="4642556"/>
          <a:ext cx="830679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Decreased DPF model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Compute how much time to kill one</a:t>
                      </a:r>
                      <a:r>
                        <a:rPr lang="en-US" sz="2400" baseline="0" dirty="0" smtClean="0"/>
                        <a:t> enemy’s unit</a:t>
                      </a:r>
                      <a:r>
                        <a:rPr lang="en-US" sz="2400" dirty="0" smtClean="0"/>
                        <a:t>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Remove the unit killed and reduce HP of survivors.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Back to point</a:t>
                      </a:r>
                      <a:r>
                        <a:rPr lang="en-US" sz="2400" baseline="0" dirty="0" smtClean="0"/>
                        <a:t> 1 until one army is destroyed</a:t>
                      </a:r>
                      <a:r>
                        <a:rPr lang="en-US" sz="2400" dirty="0" smtClean="0"/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258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combat simulators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900209"/>
              </p:ext>
            </p:extLst>
          </p:nvPr>
        </p:nvGraphicFramePr>
        <p:xfrm>
          <a:off x="380009" y="2447741"/>
          <a:ext cx="830679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Sustained DPF model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Compute how much time each army needs to destroy the other using the </a:t>
                      </a:r>
                      <a:r>
                        <a:rPr lang="en-US" sz="2400" i="1" dirty="0" smtClean="0"/>
                        <a:t>Damage Per Frame </a:t>
                      </a:r>
                      <a:r>
                        <a:rPr lang="en-US" sz="2400" dirty="0" smtClean="0"/>
                        <a:t>of each group.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Remove the army that took longer to destroy enemy.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Remove casualties from winner army using a </a:t>
                      </a:r>
                      <a:r>
                        <a:rPr lang="en-US" sz="2400" i="1" dirty="0" smtClean="0"/>
                        <a:t>target policy</a:t>
                      </a:r>
                      <a:r>
                        <a:rPr lang="en-US" sz="2400" dirty="0" smtClean="0"/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659021"/>
              </p:ext>
            </p:extLst>
          </p:nvPr>
        </p:nvGraphicFramePr>
        <p:xfrm>
          <a:off x="380009" y="910284"/>
          <a:ext cx="4751487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148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Input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High-level abstraction of units: number of each unit type by player.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380646"/>
              </p:ext>
            </p:extLst>
          </p:nvPr>
        </p:nvGraphicFramePr>
        <p:xfrm>
          <a:off x="5326105" y="910284"/>
          <a:ext cx="336069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69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Output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Surviving </a:t>
                      </a:r>
                      <a:r>
                        <a:rPr lang="en-US" sz="2400" dirty="0" smtClean="0"/>
                        <a:t>units.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480839"/>
              </p:ext>
            </p:extLst>
          </p:nvPr>
        </p:nvGraphicFramePr>
        <p:xfrm>
          <a:off x="380010" y="4642556"/>
          <a:ext cx="830679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Decreased DPF model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Compute how much time to kill one</a:t>
                      </a:r>
                      <a:r>
                        <a:rPr lang="en-US" sz="2400" baseline="0" dirty="0" smtClean="0"/>
                        <a:t> enemy’s unit</a:t>
                      </a:r>
                      <a:r>
                        <a:rPr lang="en-US" sz="2400" dirty="0" smtClean="0"/>
                        <a:t>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Remove the unit killed a reduce HP of survivors.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400" dirty="0" smtClean="0"/>
                        <a:t>Back to point</a:t>
                      </a:r>
                      <a:r>
                        <a:rPr lang="en-US" sz="2400" baseline="0" dirty="0" smtClean="0"/>
                        <a:t> 1 until one army is destroyed</a:t>
                      </a:r>
                      <a:r>
                        <a:rPr lang="en-US" sz="2400" dirty="0" smtClean="0"/>
                        <a:t>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404769"/>
              </p:ext>
            </p:extLst>
          </p:nvPr>
        </p:nvGraphicFramePr>
        <p:xfrm>
          <a:off x="3544944" y="2447741"/>
          <a:ext cx="4567122" cy="9144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56712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PROs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dirty="0" smtClean="0"/>
                        <a:t>Simpler and Faster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592625"/>
              </p:ext>
            </p:extLst>
          </p:nvPr>
        </p:nvGraphicFramePr>
        <p:xfrm>
          <a:off x="3544944" y="4642556"/>
          <a:ext cx="4567123" cy="16459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56712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PROs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dirty="0" smtClean="0"/>
                        <a:t>Can be stopped at any time to have a prediction</a:t>
                      </a:r>
                      <a:r>
                        <a:rPr lang="en-US" sz="2400" baseline="0" dirty="0" smtClean="0"/>
                        <a:t> after X fames</a:t>
                      </a:r>
                    </a:p>
                    <a:p>
                      <a:pPr marL="457200" marR="0" indent="-4572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2400" baseline="0" dirty="0" smtClean="0"/>
                        <a:t>More accurate predictions</a:t>
                      </a: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7501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parameters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332975"/>
              </p:ext>
            </p:extLst>
          </p:nvPr>
        </p:nvGraphicFramePr>
        <p:xfrm>
          <a:off x="431222" y="1033183"/>
          <a:ext cx="8306790" cy="21857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4071"/>
                <a:gridCol w="6402719"/>
              </a:tblGrid>
              <a:tr h="2663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Unit DPF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59889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rgbClr val="F0BF03"/>
                          </a:solidFill>
                          <a:latin typeface="+mn-lt"/>
                          <a:ea typeface="+mn-ea"/>
                          <a:cs typeface="+mn-cs"/>
                        </a:rPr>
                        <a:t>Hardcoded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dirty="0" smtClean="0"/>
                        <a:t>Computed</a:t>
                      </a:r>
                      <a:r>
                        <a:rPr lang="en-US" sz="2400" baseline="0" dirty="0" smtClean="0"/>
                        <a:t> using the weapon damage and the time between shots.</a:t>
                      </a:r>
                      <a:endParaRPr lang="en-US" sz="2400" dirty="0" smtClean="0"/>
                    </a:p>
                  </a:txBody>
                  <a:tcPr/>
                </a:tc>
              </a:tr>
              <a:tr h="9055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rgbClr val="F0BF03"/>
                          </a:solidFill>
                          <a:latin typeface="+mn-lt"/>
                          <a:ea typeface="+mn-ea"/>
                          <a:cs typeface="+mn-cs"/>
                        </a:rPr>
                        <a:t>Learned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dirty="0" smtClean="0"/>
                        <a:t>When</a:t>
                      </a:r>
                      <a:r>
                        <a:rPr lang="en-US" sz="2400" baseline="0" dirty="0" smtClean="0"/>
                        <a:t> a unit is killed compute the (unit’s HP / time attacking unit) / number of attackers</a:t>
                      </a: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642073"/>
              </p:ext>
            </p:extLst>
          </p:nvPr>
        </p:nvGraphicFramePr>
        <p:xfrm>
          <a:off x="431222" y="3643555"/>
          <a:ext cx="8306790" cy="1819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4071"/>
                <a:gridCol w="6402719"/>
              </a:tblGrid>
              <a:tr h="2663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Target Policy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2723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rgbClr val="F0BF03"/>
                          </a:solidFill>
                          <a:latin typeface="+mn-lt"/>
                          <a:ea typeface="+mn-ea"/>
                          <a:cs typeface="+mn-cs"/>
                        </a:rPr>
                        <a:t>Hardcoded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dirty="0" smtClean="0"/>
                        <a:t>Sort unit</a:t>
                      </a:r>
                      <a:r>
                        <a:rPr lang="en-US" sz="2400" baseline="0" dirty="0" smtClean="0"/>
                        <a:t> by kill score (resources cost metric).</a:t>
                      </a:r>
                      <a:endParaRPr lang="en-US" sz="2400" dirty="0" smtClean="0"/>
                    </a:p>
                  </a:txBody>
                  <a:tcPr/>
                </a:tc>
              </a:tr>
              <a:tr h="90554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rgbClr val="F0BF03"/>
                          </a:solidFill>
                          <a:latin typeface="+mn-lt"/>
                          <a:ea typeface="+mn-ea"/>
                          <a:cs typeface="+mn-cs"/>
                        </a:rPr>
                        <a:t>Learned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dirty="0" smtClean="0"/>
                        <a:t>Used the </a:t>
                      </a:r>
                      <a:r>
                        <a:rPr lang="en-US" sz="2400" dirty="0" err="1" smtClean="0"/>
                        <a:t>Borda</a:t>
                      </a:r>
                      <a:r>
                        <a:rPr lang="en-US" sz="2400" dirty="0" smtClean="0"/>
                        <a:t> count method to give points towards a unit type each time we make a choice.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3378" y="5705726"/>
            <a:ext cx="855523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Parameters machine </a:t>
            </a:r>
            <a:r>
              <a:rPr lang="en-US" sz="3200" dirty="0" smtClean="0"/>
              <a:t>learned </a:t>
            </a:r>
            <a:r>
              <a:rPr lang="en-US" sz="3200" dirty="0" smtClean="0"/>
              <a:t>from replay data.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86709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0010" y="909464"/>
            <a:ext cx="8315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accuracy after learning from more than 1,500 combats extracted from replays (more details in the paper)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241568"/>
              </p:ext>
            </p:extLst>
          </p:nvPr>
        </p:nvGraphicFramePr>
        <p:xfrm>
          <a:off x="492678" y="1874079"/>
          <a:ext cx="4444212" cy="111252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893827"/>
                <a:gridCol w="1341769"/>
                <a:gridCol w="120861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Hardcoded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Learned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Sustained</a:t>
                      </a:r>
                      <a:r>
                        <a:rPr lang="en-US" baseline="0" dirty="0" smtClean="0"/>
                        <a:t>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0.861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0.848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Decreased</a:t>
                      </a:r>
                      <a:r>
                        <a:rPr lang="en-US" baseline="0" dirty="0" smtClean="0"/>
                        <a:t>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0.905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0.888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0010" y="3153175"/>
            <a:ext cx="7516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 accuracy and time compared with a low-level model</a:t>
            </a: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969493"/>
              </p:ext>
            </p:extLst>
          </p:nvPr>
        </p:nvGraphicFramePr>
        <p:xfrm>
          <a:off x="492678" y="3818004"/>
          <a:ext cx="4444212" cy="222504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089035"/>
                <a:gridCol w="1146561"/>
                <a:gridCol w="120861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Accuracy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 (sec)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Sustained</a:t>
                      </a:r>
                      <a:r>
                        <a:rPr lang="en-US" baseline="0" dirty="0" smtClean="0"/>
                        <a:t>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0.874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Decreased</a:t>
                      </a:r>
                      <a:r>
                        <a:rPr lang="en-US" baseline="0" dirty="0" smtClean="0"/>
                        <a:t> Model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0.885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SparCraft</a:t>
                      </a:r>
                      <a:r>
                        <a:rPr lang="en-US" dirty="0" smtClean="0"/>
                        <a:t> (AC)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0.891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1.681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SparCraft</a:t>
                      </a:r>
                      <a:r>
                        <a:rPr lang="en-US" baseline="0" dirty="0" smtClean="0"/>
                        <a:t> (NOK-AV)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0.875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1.358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 smtClean="0"/>
                        <a:t>SparCraft</a:t>
                      </a:r>
                      <a:r>
                        <a:rPr lang="en-US" baseline="0" dirty="0" smtClean="0"/>
                        <a:t> (KC)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0.850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6.873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121254" y="4920407"/>
            <a:ext cx="3573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Attack Closest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1254" y="5289739"/>
            <a:ext cx="3573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</a:t>
            </a:r>
            <a:r>
              <a:rPr lang="en-US" dirty="0" err="1" smtClean="0"/>
              <a:t>OverKill</a:t>
            </a:r>
            <a:r>
              <a:rPr lang="en-US" dirty="0" smtClean="0"/>
              <a:t> Attack Value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21254" y="5659071"/>
            <a:ext cx="3573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Kiter</a:t>
            </a:r>
            <a:r>
              <a:rPr lang="en-US" dirty="0" smtClean="0"/>
              <a:t> Closest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3437" y="4561316"/>
            <a:ext cx="181063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43 times faster!!!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48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22153</TotalTime>
  <Words>535</Words>
  <Application>Microsoft Macintosh PowerPoint</Application>
  <PresentationFormat>On-screen Show (4:3)</PresentationFormat>
  <Paragraphs>97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Motivation</vt:lpstr>
      <vt:lpstr>The goal</vt:lpstr>
      <vt:lpstr>Proposed combat simulators</vt:lpstr>
      <vt:lpstr>Proposed combat simulators</vt:lpstr>
      <vt:lpstr>Models parameters</vt:lpstr>
      <vt:lpstr>Results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Alberto Uriarte</dc:creator>
  <cp:lastModifiedBy>Alberto Uriarte</cp:lastModifiedBy>
  <cp:revision>176</cp:revision>
  <dcterms:created xsi:type="dcterms:W3CDTF">2013-08-02T16:03:36Z</dcterms:created>
  <dcterms:modified xsi:type="dcterms:W3CDTF">2015-11-09T23:17:23Z</dcterms:modified>
</cp:coreProperties>
</file>