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9"/>
  </p:notesMasterIdLst>
  <p:sldIdLst>
    <p:sldId id="257" r:id="rId2"/>
    <p:sldId id="310" r:id="rId3"/>
    <p:sldId id="462" r:id="rId4"/>
    <p:sldId id="463" r:id="rId5"/>
    <p:sldId id="464" r:id="rId6"/>
    <p:sldId id="465" r:id="rId7"/>
    <p:sldId id="466" r:id="rId8"/>
    <p:sldId id="472" r:id="rId9"/>
    <p:sldId id="471" r:id="rId10"/>
    <p:sldId id="473" r:id="rId11"/>
    <p:sldId id="474" r:id="rId12"/>
    <p:sldId id="467" r:id="rId13"/>
    <p:sldId id="468" r:id="rId14"/>
    <p:sldId id="469" r:id="rId15"/>
    <p:sldId id="477" r:id="rId16"/>
    <p:sldId id="494" r:id="rId17"/>
    <p:sldId id="496" r:id="rId18"/>
    <p:sldId id="497" r:id="rId19"/>
    <p:sldId id="498" r:id="rId20"/>
    <p:sldId id="499" r:id="rId21"/>
    <p:sldId id="500" r:id="rId22"/>
    <p:sldId id="501" r:id="rId23"/>
    <p:sldId id="502" r:id="rId24"/>
    <p:sldId id="504" r:id="rId25"/>
    <p:sldId id="505" r:id="rId26"/>
    <p:sldId id="506" r:id="rId27"/>
    <p:sldId id="507" r:id="rId28"/>
    <p:sldId id="508" r:id="rId29"/>
    <p:sldId id="509" r:id="rId30"/>
    <p:sldId id="510" r:id="rId31"/>
    <p:sldId id="511" r:id="rId32"/>
    <p:sldId id="512" r:id="rId33"/>
    <p:sldId id="513" r:id="rId34"/>
    <p:sldId id="514" r:id="rId35"/>
    <p:sldId id="515" r:id="rId36"/>
    <p:sldId id="516" r:id="rId37"/>
    <p:sldId id="517" r:id="rId38"/>
    <p:sldId id="518" r:id="rId39"/>
    <p:sldId id="519" r:id="rId40"/>
    <p:sldId id="520" r:id="rId41"/>
    <p:sldId id="521" r:id="rId42"/>
    <p:sldId id="522" r:id="rId43"/>
    <p:sldId id="523" r:id="rId44"/>
    <p:sldId id="524" r:id="rId45"/>
    <p:sldId id="525" r:id="rId46"/>
    <p:sldId id="526" r:id="rId47"/>
    <p:sldId id="527" r:id="rId48"/>
    <p:sldId id="528" r:id="rId49"/>
    <p:sldId id="529" r:id="rId50"/>
    <p:sldId id="530" r:id="rId51"/>
    <p:sldId id="531" r:id="rId52"/>
    <p:sldId id="532" r:id="rId53"/>
    <p:sldId id="533" r:id="rId54"/>
    <p:sldId id="534" r:id="rId55"/>
    <p:sldId id="535" r:id="rId56"/>
    <p:sldId id="536" r:id="rId57"/>
    <p:sldId id="537" r:id="rId58"/>
    <p:sldId id="538" r:id="rId59"/>
    <p:sldId id="539" r:id="rId60"/>
    <p:sldId id="540" r:id="rId61"/>
    <p:sldId id="541" r:id="rId62"/>
    <p:sldId id="542" r:id="rId63"/>
    <p:sldId id="543" r:id="rId64"/>
    <p:sldId id="544" r:id="rId65"/>
    <p:sldId id="545" r:id="rId66"/>
    <p:sldId id="546" r:id="rId67"/>
    <p:sldId id="547" r:id="rId68"/>
    <p:sldId id="548" r:id="rId69"/>
    <p:sldId id="549" r:id="rId70"/>
    <p:sldId id="550" r:id="rId71"/>
    <p:sldId id="551" r:id="rId72"/>
    <p:sldId id="552" r:id="rId73"/>
    <p:sldId id="553" r:id="rId74"/>
    <p:sldId id="554" r:id="rId75"/>
    <p:sldId id="555" r:id="rId76"/>
    <p:sldId id="556" r:id="rId77"/>
    <p:sldId id="557" r:id="rId78"/>
    <p:sldId id="558" r:id="rId79"/>
    <p:sldId id="559" r:id="rId80"/>
    <p:sldId id="560" r:id="rId81"/>
    <p:sldId id="561" r:id="rId82"/>
    <p:sldId id="562" r:id="rId83"/>
    <p:sldId id="563" r:id="rId84"/>
    <p:sldId id="564" r:id="rId85"/>
    <p:sldId id="565" r:id="rId86"/>
    <p:sldId id="566" r:id="rId87"/>
    <p:sldId id="567" r:id="rId88"/>
    <p:sldId id="568" r:id="rId89"/>
    <p:sldId id="569" r:id="rId90"/>
    <p:sldId id="570" r:id="rId91"/>
    <p:sldId id="571" r:id="rId92"/>
    <p:sldId id="572" r:id="rId93"/>
    <p:sldId id="573" r:id="rId94"/>
    <p:sldId id="574" r:id="rId95"/>
    <p:sldId id="575" r:id="rId96"/>
    <p:sldId id="576" r:id="rId97"/>
    <p:sldId id="577" r:id="rId98"/>
    <p:sldId id="578" r:id="rId99"/>
    <p:sldId id="493" r:id="rId100"/>
    <p:sldId id="492" r:id="rId101"/>
    <p:sldId id="478" r:id="rId102"/>
    <p:sldId id="579" r:id="rId103"/>
    <p:sldId id="580" r:id="rId104"/>
    <p:sldId id="581" r:id="rId105"/>
    <p:sldId id="582" r:id="rId106"/>
    <p:sldId id="583" r:id="rId107"/>
    <p:sldId id="584" r:id="rId108"/>
    <p:sldId id="585" r:id="rId109"/>
    <p:sldId id="586" r:id="rId110"/>
    <p:sldId id="587" r:id="rId111"/>
    <p:sldId id="588" r:id="rId112"/>
    <p:sldId id="475" r:id="rId113"/>
    <p:sldId id="470" r:id="rId114"/>
    <p:sldId id="479" r:id="rId115"/>
    <p:sldId id="480" r:id="rId116"/>
    <p:sldId id="481" r:id="rId117"/>
    <p:sldId id="482" r:id="rId118"/>
    <p:sldId id="483" r:id="rId119"/>
    <p:sldId id="484" r:id="rId120"/>
    <p:sldId id="453" r:id="rId121"/>
    <p:sldId id="486" r:id="rId122"/>
    <p:sldId id="490" r:id="rId123"/>
    <p:sldId id="487" r:id="rId124"/>
    <p:sldId id="489" r:id="rId125"/>
    <p:sldId id="491" r:id="rId126"/>
    <p:sldId id="485" r:id="rId127"/>
    <p:sldId id="461" r:id="rId1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EEF4"/>
    <a:srgbClr val="CED9E8"/>
    <a:srgbClr val="F0BF03"/>
    <a:srgbClr val="101C3F"/>
    <a:srgbClr val="EAC52C"/>
    <a:srgbClr val="1F497D"/>
    <a:srgbClr val="23346D"/>
    <a:srgbClr val="1015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830" autoAdjust="0"/>
  </p:normalViewPr>
  <p:slideViewPr>
    <p:cSldViewPr snapToGrid="0" snapToObjects="1">
      <p:cViewPr varScale="1">
        <p:scale>
          <a:sx n="100" d="100"/>
          <a:sy n="100" d="100"/>
        </p:scale>
        <p:origin x="-7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notesMaster" Target="notesMasters/notesMaster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00" Type="http://schemas.openxmlformats.org/officeDocument/2006/relationships/slide" Target="slides/slide99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30" Type="http://schemas.openxmlformats.org/officeDocument/2006/relationships/printerSettings" Target="printerSettings/printerSettings1.bin"/><Relationship Id="rId131" Type="http://schemas.openxmlformats.org/officeDocument/2006/relationships/presProps" Target="presProps.xml"/><Relationship Id="rId132" Type="http://schemas.openxmlformats.org/officeDocument/2006/relationships/viewProps" Target="viewProps.xml"/><Relationship Id="rId133" Type="http://schemas.openxmlformats.org/officeDocument/2006/relationships/theme" Target="theme/theme1.xml"/><Relationship Id="rId13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4E560C-9FC7-FF44-A295-DC9AE0021A96}" type="datetimeFigureOut">
              <a:rPr lang="en-US" smtClean="0"/>
              <a:t>10/9/16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5B003A-F886-624A-A704-B86594CF8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072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E00D4-90F1-4B43-9FF6-B0740253318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E00D4-90F1-4B43-9FF6-B0740253318C}" type="slidenum">
              <a:rPr lang="en-US" smtClean="0"/>
              <a:pPr/>
              <a:t>127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images.forbes.com/media/lists/94/2010/logos/drexel-university.jpg"/>
          <p:cNvPicPr>
            <a:picLocks noChangeAspect="1" noChangeArrowheads="1"/>
          </p:cNvPicPr>
          <p:nvPr userDrawn="1"/>
        </p:nvPicPr>
        <p:blipFill rotWithShape="1">
          <a:blip r:embed="rId2" cstate="print"/>
          <a:srcRect t="414" r="1088"/>
          <a:stretch/>
        </p:blipFill>
        <p:spPr bwMode="auto">
          <a:xfrm>
            <a:off x="8393652" y="-3405"/>
            <a:ext cx="753708" cy="808029"/>
          </a:xfrm>
          <a:prstGeom prst="rect">
            <a:avLst/>
          </a:prstGeom>
          <a:noFill/>
        </p:spPr>
      </p:pic>
      <p:cxnSp>
        <p:nvCxnSpPr>
          <p:cNvPr id="4" name="30 Conector recto"/>
          <p:cNvCxnSpPr/>
          <p:nvPr userDrawn="1"/>
        </p:nvCxnSpPr>
        <p:spPr>
          <a:xfrm>
            <a:off x="0" y="695805"/>
            <a:ext cx="9144000" cy="0"/>
          </a:xfrm>
          <a:prstGeom prst="line">
            <a:avLst/>
          </a:prstGeom>
          <a:ln w="38100">
            <a:solidFill>
              <a:srgbClr val="1015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881192" y="0"/>
            <a:ext cx="7512459" cy="695805"/>
          </a:xfrm>
          <a:prstGeom prst="rect">
            <a:avLst/>
          </a:prstGeom>
        </p:spPr>
        <p:txBody>
          <a:bodyPr vert="horz"/>
          <a:lstStyle>
            <a:lvl1pPr algn="ctr">
              <a:defRPr sz="3600" b="1">
                <a:solidFill>
                  <a:srgbClr val="1F497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5" name="Picture 4" descr="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19" y="28112"/>
            <a:ext cx="818631" cy="629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665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">
    <p:bg>
      <p:bgPr>
        <a:solidFill>
          <a:srgbClr val="101C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90880"/>
            <a:ext cx="8229600" cy="2667918"/>
          </a:xfrm>
          <a:prstGeom prst="rect">
            <a:avLst/>
          </a:prstGeom>
        </p:spPr>
        <p:txBody>
          <a:bodyPr vert="horz" anchor="ctr"/>
          <a:lstStyle>
            <a:lvl1pPr>
              <a:defRPr b="1">
                <a:solidFill>
                  <a:srgbClr val="F0BF03"/>
                </a:solidFill>
                <a:latin typeface="+mj-lt"/>
                <a:cs typeface="Cambria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4" name="Picture 3" descr="photo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9" t="13580" r="20519" b="26907"/>
          <a:stretch/>
        </p:blipFill>
        <p:spPr>
          <a:xfrm>
            <a:off x="8155252" y="1"/>
            <a:ext cx="988747" cy="100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5756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3643A51-33F0-D549-8E89-83AA855B203B}" type="datetimeFigureOut">
              <a:rPr lang="en-US" smtClean="0"/>
              <a:t>10/9/16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2ABAAF-E654-BF43-A4A7-636747831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197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3643A51-33F0-D549-8E89-83AA855B203B}" type="datetimeFigureOut">
              <a:rPr lang="en-US" smtClean="0"/>
              <a:t>10/9/16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2ABAAF-E654-BF43-A4A7-636747831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138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3643A51-33F0-D549-8E89-83AA855B203B}" type="datetimeFigureOut">
              <a:rPr lang="en-US" smtClean="0"/>
              <a:t>10/9/16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2ABAAF-E654-BF43-A4A7-636747831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967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3643A51-33F0-D549-8E89-83AA855B203B}" type="datetimeFigureOut">
              <a:rPr lang="en-US" smtClean="0"/>
              <a:t>10/9/16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2ABAAF-E654-BF43-A4A7-636747831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495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1 Marcador de número de diapositiva"/>
          <p:cNvSpPr txBox="1">
            <a:spLocks/>
          </p:cNvSpPr>
          <p:nvPr userDrawn="1"/>
        </p:nvSpPr>
        <p:spPr>
          <a:xfrm>
            <a:off x="7923441" y="6379652"/>
            <a:ext cx="112549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C497EFA-3BAC-4310-8482-6E75FC6E776C}" type="slidenum">
              <a:rPr lang="es-ES" smtClean="0"/>
              <a:pPr algn="r"/>
              <a:t>‹#›</a:t>
            </a:fld>
            <a:r>
              <a:rPr lang="es-ES" dirty="0" smtClean="0"/>
              <a:t>/127</a:t>
            </a:r>
          </a:p>
        </p:txBody>
      </p:sp>
    </p:spTree>
    <p:extLst>
      <p:ext uri="{BB962C8B-B14F-4D97-AF65-F5344CB8AC3E}">
        <p14:creationId xmlns:p14="http://schemas.microsoft.com/office/powerpoint/2010/main" val="2744633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49" r:id="rId3"/>
    <p:sldLayoutId id="2147483650" r:id="rId4"/>
    <p:sldLayoutId id="2147483652" r:id="rId5"/>
    <p:sldLayoutId id="2147483655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Relationship Id="rId3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9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0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1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2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3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4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5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6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7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8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9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0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1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2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3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4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5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6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7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8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9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0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1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2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3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4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5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6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7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8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9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0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1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2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3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4.pn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5.pn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6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7.pn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8.pn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9.pn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0.pn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1.pn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2.pn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3.pn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4.pn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5.pn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6.pn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7.pn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8.pn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9.pn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0.pn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1.pn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2.png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3.png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4.png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5.png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6.png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7.png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8.png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9.png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0.png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1.png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2.png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3.png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4.png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5.png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6.png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7.png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8.png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9.png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0.png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1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1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2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1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4.png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6.png"/><Relationship Id="rId3" Type="http://schemas.openxmlformats.org/officeDocument/2006/relationships/image" Target="../media/image13.png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6.png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6.png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5.png"/><Relationship Id="rId3" Type="http://schemas.openxmlformats.org/officeDocument/2006/relationships/image" Target="../media/image114.png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7.png"/><Relationship Id="rId3" Type="http://schemas.openxmlformats.org/officeDocument/2006/relationships/image" Target="../media/image118.png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9.png"/><Relationship Id="rId3" Type="http://schemas.openxmlformats.org/officeDocument/2006/relationships/image" Target="../media/image120.png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1.png"/><Relationship Id="rId3" Type="http://schemas.openxmlformats.org/officeDocument/2006/relationships/image" Target="../media/image122.png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3.png"/><Relationship Id="rId3" Type="http://schemas.openxmlformats.org/officeDocument/2006/relationships/image" Target="../media/image124.png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0.png"/><Relationship Id="rId3" Type="http://schemas.openxmlformats.org/officeDocument/2006/relationships/image" Target="../media/image125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126.png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96767" y="1643896"/>
            <a:ext cx="678578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tx2"/>
                </a:solidFill>
              </a:rPr>
              <a:t>Improving Terrain Analysis and </a:t>
            </a:r>
            <a:endParaRPr lang="en-US" sz="4000" b="1" dirty="0" smtClean="0">
              <a:solidFill>
                <a:schemeClr val="tx2"/>
              </a:solidFill>
            </a:endParaRPr>
          </a:p>
          <a:p>
            <a:r>
              <a:rPr lang="en-US" sz="4000" b="1" dirty="0" smtClean="0">
                <a:solidFill>
                  <a:schemeClr val="tx2"/>
                </a:solidFill>
              </a:rPr>
              <a:t>Applications </a:t>
            </a:r>
            <a:r>
              <a:rPr lang="en-US" sz="4000" b="1" dirty="0">
                <a:solidFill>
                  <a:schemeClr val="tx2"/>
                </a:solidFill>
              </a:rPr>
              <a:t>to RTS Game AI</a:t>
            </a:r>
          </a:p>
        </p:txBody>
      </p:sp>
      <p:cxnSp>
        <p:nvCxnSpPr>
          <p:cNvPr id="5" name="4 Conector recto"/>
          <p:cNvCxnSpPr/>
          <p:nvPr/>
        </p:nvCxnSpPr>
        <p:spPr>
          <a:xfrm>
            <a:off x="96767" y="2967335"/>
            <a:ext cx="895475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7 CuadroTexto"/>
          <p:cNvSpPr txBox="1"/>
          <p:nvPr/>
        </p:nvSpPr>
        <p:spPr>
          <a:xfrm>
            <a:off x="125974" y="3083129"/>
            <a:ext cx="4934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Alberto </a:t>
            </a:r>
            <a:r>
              <a:rPr lang="en-US" sz="2400" dirty="0"/>
              <a:t>Uriarte and Santiago </a:t>
            </a:r>
            <a:r>
              <a:rPr lang="en-US" sz="2400" dirty="0" err="1"/>
              <a:t>Ontañón</a:t>
            </a:r>
            <a:endParaRPr lang="en-US" sz="2400" dirty="0"/>
          </a:p>
        </p:txBody>
      </p:sp>
      <p:pic>
        <p:nvPicPr>
          <p:cNvPr id="5122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2400" y="116632"/>
            <a:ext cx="879124" cy="936104"/>
          </a:xfrm>
          <a:prstGeom prst="rect">
            <a:avLst/>
          </a:prstGeom>
          <a:noFill/>
        </p:spPr>
      </p:pic>
      <p:sp>
        <p:nvSpPr>
          <p:cNvPr id="9" name="8 CuadroTexto"/>
          <p:cNvSpPr txBox="1"/>
          <p:nvPr/>
        </p:nvSpPr>
        <p:spPr>
          <a:xfrm>
            <a:off x="125974" y="3771717"/>
            <a:ext cx="1788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Drexel University</a:t>
            </a:r>
          </a:p>
          <a:p>
            <a:r>
              <a:rPr lang="en-US" dirty="0" smtClean="0"/>
              <a:t>Philadelphia</a:t>
            </a:r>
            <a:endParaRPr lang="en-US" dirty="0"/>
          </a:p>
        </p:txBody>
      </p:sp>
      <p:sp>
        <p:nvSpPr>
          <p:cNvPr id="10" name="7 CuadroTexto"/>
          <p:cNvSpPr txBox="1"/>
          <p:nvPr/>
        </p:nvSpPr>
        <p:spPr>
          <a:xfrm>
            <a:off x="0" y="4771083"/>
            <a:ext cx="9144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October </a:t>
            </a:r>
            <a:r>
              <a:rPr lang="en-US" sz="2400" dirty="0"/>
              <a:t>9</a:t>
            </a:r>
            <a:r>
              <a:rPr lang="en-US" sz="2400" dirty="0" smtClean="0"/>
              <a:t>, 2016</a:t>
            </a:r>
            <a:endParaRPr lang="en-US" sz="2400" dirty="0"/>
          </a:p>
        </p:txBody>
      </p:sp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55" y="116632"/>
            <a:ext cx="1217151" cy="9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001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404469" y="1133940"/>
            <a:ext cx="6456340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BWTA is used by most of the StarCraft bots</a:t>
            </a:r>
            <a:endParaRPr lang="en-US" sz="2800" dirty="0"/>
          </a:p>
        </p:txBody>
      </p:sp>
      <p:pic>
        <p:nvPicPr>
          <p:cNvPr id="4" name="Picture 3" descr="Benze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55" y="2019141"/>
            <a:ext cx="4270608" cy="3736782"/>
          </a:xfrm>
          <a:prstGeom prst="rect">
            <a:avLst/>
          </a:prstGeom>
        </p:spPr>
      </p:pic>
      <p:pic>
        <p:nvPicPr>
          <p:cNvPr id="9" name="Picture 8" descr="Benzene-region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480" y="2019142"/>
            <a:ext cx="4270608" cy="373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473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404469" y="1133940"/>
            <a:ext cx="6456340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BWTA is used by most of the StarCraft bots</a:t>
            </a:r>
            <a:endParaRPr lang="en-US" sz="2800" dirty="0"/>
          </a:p>
        </p:txBody>
      </p:sp>
      <p:pic>
        <p:nvPicPr>
          <p:cNvPr id="4" name="Picture 3" descr="Benze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55" y="2019141"/>
            <a:ext cx="4270608" cy="3736782"/>
          </a:xfrm>
          <a:prstGeom prst="rect">
            <a:avLst/>
          </a:prstGeom>
        </p:spPr>
      </p:pic>
      <p:pic>
        <p:nvPicPr>
          <p:cNvPr id="9" name="Picture 8" descr="Benzene-region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480" y="2019142"/>
            <a:ext cx="4270608" cy="373678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7034" y="2138697"/>
            <a:ext cx="2031325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800" dirty="0" smtClean="0"/>
              <a:t>But it is slow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00" y="2750052"/>
            <a:ext cx="4506553" cy="3005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458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404469" y="1133940"/>
            <a:ext cx="6456340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BWTA is used by most of the StarCraft bots</a:t>
            </a:r>
            <a:endParaRPr lang="en-US" sz="2800" dirty="0"/>
          </a:p>
        </p:txBody>
      </p:sp>
      <p:pic>
        <p:nvPicPr>
          <p:cNvPr id="4" name="Picture 3" descr="Benze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55" y="2019141"/>
            <a:ext cx="4270608" cy="3736782"/>
          </a:xfrm>
          <a:prstGeom prst="rect">
            <a:avLst/>
          </a:prstGeom>
        </p:spPr>
      </p:pic>
      <p:pic>
        <p:nvPicPr>
          <p:cNvPr id="9" name="Picture 8" descr="Benzene-region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480" y="2019142"/>
            <a:ext cx="4270608" cy="373678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7034" y="2138697"/>
            <a:ext cx="2031325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800" dirty="0" smtClean="0"/>
              <a:t>But it is slow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2449438" y="2138697"/>
            <a:ext cx="3533965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800" dirty="0" smtClean="0"/>
              <a:t>False positive/negative</a:t>
            </a:r>
            <a:endParaRPr lang="en-US" sz="2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877" y="2439415"/>
            <a:ext cx="3202963" cy="4047419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4742179" y="3517509"/>
            <a:ext cx="676149" cy="840547"/>
          </a:xfrm>
          <a:prstGeom prst="ellipse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8174814" y="3377544"/>
            <a:ext cx="676149" cy="840547"/>
          </a:xfrm>
          <a:prstGeom prst="ellipse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7106650" y="2313063"/>
            <a:ext cx="676149" cy="840547"/>
          </a:xfrm>
          <a:prstGeom prst="ellipse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814379" y="4647815"/>
            <a:ext cx="676149" cy="840547"/>
          </a:xfrm>
          <a:prstGeom prst="ellipse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497243" y="4068297"/>
            <a:ext cx="489871" cy="289759"/>
          </a:xfrm>
          <a:prstGeom prst="ellipse">
            <a:avLst/>
          </a:prstGeom>
          <a:noFill/>
          <a:ln w="57150" cmpd="sng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2098" y="4068297"/>
            <a:ext cx="489871" cy="289759"/>
          </a:xfrm>
          <a:prstGeom prst="ellipse">
            <a:avLst/>
          </a:prstGeom>
          <a:noFill/>
          <a:ln w="57150" cmpd="sng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1530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BWTA2 Overview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694471" y="1133940"/>
            <a:ext cx="5876353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Similar steps than BWTA but optimized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044969" y="1882281"/>
            <a:ext cx="505406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dirty="0"/>
              <a:t>Recognize Obstacle </a:t>
            </a:r>
            <a:r>
              <a:rPr lang="en-US" sz="2000" dirty="0" smtClean="0"/>
              <a:t>Polygons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Compute </a:t>
            </a:r>
            <a:r>
              <a:rPr lang="en-US" sz="2000" dirty="0"/>
              <a:t>Voronoi </a:t>
            </a:r>
            <a:r>
              <a:rPr lang="en-US" sz="2000" dirty="0" smtClean="0"/>
              <a:t>Diagram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Prune </a:t>
            </a:r>
            <a:r>
              <a:rPr lang="en-US" sz="2000" dirty="0"/>
              <a:t>Voronoi </a:t>
            </a:r>
            <a:r>
              <a:rPr lang="en-US" sz="2000" dirty="0" smtClean="0"/>
              <a:t>Diagram</a:t>
            </a: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Identify </a:t>
            </a:r>
            <a:r>
              <a:rPr lang="en-US" sz="2000" dirty="0"/>
              <a:t>Nodes (Regions and Chokepoints</a:t>
            </a:r>
            <a:r>
              <a:rPr lang="en-US" sz="2000" dirty="0" smtClean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Extract </a:t>
            </a:r>
            <a:r>
              <a:rPr lang="en-US" sz="2000" dirty="0"/>
              <a:t>Region Polygons </a:t>
            </a:r>
          </a:p>
        </p:txBody>
      </p:sp>
    </p:spTree>
    <p:extLst>
      <p:ext uri="{BB962C8B-B14F-4D97-AF65-F5344CB8AC3E}">
        <p14:creationId xmlns:p14="http://schemas.microsoft.com/office/powerpoint/2010/main" val="25407556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BWTA2 Overview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694471" y="1133940"/>
            <a:ext cx="5876353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Similar steps than BWTA but optimized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044969" y="1882281"/>
            <a:ext cx="505406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dirty="0"/>
              <a:t>Recognize Obstacle </a:t>
            </a:r>
            <a:r>
              <a:rPr lang="en-US" sz="2000" dirty="0" smtClean="0"/>
              <a:t>Polygons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Compute </a:t>
            </a:r>
            <a:r>
              <a:rPr lang="en-US" sz="2000" dirty="0"/>
              <a:t>Voronoi </a:t>
            </a:r>
            <a:r>
              <a:rPr lang="en-US" sz="2000" dirty="0" smtClean="0"/>
              <a:t>Diagram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Prune </a:t>
            </a:r>
            <a:r>
              <a:rPr lang="en-US" sz="2000" dirty="0"/>
              <a:t>Voronoi </a:t>
            </a:r>
            <a:r>
              <a:rPr lang="en-US" sz="2000" dirty="0" smtClean="0"/>
              <a:t>Diagram</a:t>
            </a: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Identify </a:t>
            </a:r>
            <a:r>
              <a:rPr lang="en-US" sz="2000" dirty="0"/>
              <a:t>Nodes (Regions and Chokepoints</a:t>
            </a:r>
            <a:r>
              <a:rPr lang="en-US" sz="2000" dirty="0" smtClean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Extract </a:t>
            </a:r>
            <a:r>
              <a:rPr lang="en-US" sz="2000" dirty="0"/>
              <a:t>Region Polygons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5988" y="4109483"/>
            <a:ext cx="374974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Same interface as BWTA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285988" y="4875050"/>
            <a:ext cx="3797659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dirty="0" smtClean="0"/>
              <a:t>No dependency on CGAL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673886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Recognize Obstacle Polygons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81687" y="951213"/>
            <a:ext cx="3701930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Convert to binary image</a:t>
            </a:r>
            <a:endParaRPr lang="en-US" sz="2800" dirty="0"/>
          </a:p>
        </p:txBody>
      </p:sp>
      <p:pic>
        <p:nvPicPr>
          <p:cNvPr id="10" name="Picture 9" descr="Benzene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796" r="75316" b="13783"/>
          <a:stretch/>
        </p:blipFill>
        <p:spPr>
          <a:xfrm>
            <a:off x="292389" y="1872960"/>
            <a:ext cx="3791915" cy="476104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421807" y="1801911"/>
            <a:ext cx="3847311" cy="4832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111111111111111111110000000000001111111111111111111</a:t>
            </a:r>
          </a:p>
          <a:p>
            <a:r>
              <a:rPr lang="en-US" sz="1100" dirty="0"/>
              <a:t>111111111111111111110000000000001111111111111111111</a:t>
            </a:r>
          </a:p>
          <a:p>
            <a:r>
              <a:rPr lang="en-US" sz="1100" dirty="0"/>
              <a:t>111111111111111111111100000000111111111111111111111</a:t>
            </a:r>
          </a:p>
          <a:p>
            <a:r>
              <a:rPr lang="en-US" sz="1100" dirty="0"/>
              <a:t>111111111111111111111111100000111111111111111111111</a:t>
            </a:r>
          </a:p>
          <a:p>
            <a:r>
              <a:rPr lang="en-US" sz="1100" dirty="0"/>
              <a:t>111111111111111111111111100000111111111111111111111</a:t>
            </a:r>
          </a:p>
          <a:p>
            <a:r>
              <a:rPr lang="en-US" sz="1100" dirty="0"/>
              <a:t>111111111111111111111110000000001111111111111111111</a:t>
            </a:r>
          </a:p>
          <a:p>
            <a:r>
              <a:rPr lang="en-US" sz="1100" dirty="0"/>
              <a:t>111111111111111111111000000000001111111111111111111</a:t>
            </a:r>
          </a:p>
          <a:p>
            <a:r>
              <a:rPr lang="en-US" sz="1100" dirty="0"/>
              <a:t>111111111111111100000000000000001111111111111111111</a:t>
            </a:r>
          </a:p>
          <a:p>
            <a:r>
              <a:rPr lang="en-US" sz="1100" dirty="0"/>
              <a:t>111111111111111100000000000000001111111111111111111</a:t>
            </a:r>
          </a:p>
          <a:p>
            <a:r>
              <a:rPr lang="en-US" sz="1100" dirty="0"/>
              <a:t>111111111111100000000000000000011111111111111111111</a:t>
            </a:r>
          </a:p>
          <a:p>
            <a:r>
              <a:rPr lang="en-US" sz="1100" dirty="0"/>
              <a:t>111111111111100000000000000000111111111111111111111</a:t>
            </a:r>
          </a:p>
          <a:p>
            <a:r>
              <a:rPr lang="en-US" sz="1100" dirty="0"/>
              <a:t>111111111111000000000000000011111111111111111111111</a:t>
            </a:r>
          </a:p>
          <a:p>
            <a:r>
              <a:rPr lang="en-US" sz="1100" dirty="0"/>
              <a:t>111111111111000000000000001111111111111111111111111</a:t>
            </a:r>
          </a:p>
          <a:p>
            <a:r>
              <a:rPr lang="en-US" sz="1100" dirty="0"/>
              <a:t>111111111111000000000000111111111111111111111111111</a:t>
            </a:r>
          </a:p>
          <a:p>
            <a:r>
              <a:rPr lang="en-US" sz="1100" dirty="0"/>
              <a:t>111111111111110000000000111111111111111111111111111</a:t>
            </a:r>
          </a:p>
          <a:p>
            <a:r>
              <a:rPr lang="en-US" sz="1100" dirty="0"/>
              <a:t>111111111111111110000011111111111111111111111111111</a:t>
            </a:r>
          </a:p>
          <a:p>
            <a:r>
              <a:rPr lang="en-US" sz="1100" dirty="0"/>
              <a:t>111111111111111110000011111111111111111111111111111</a:t>
            </a:r>
          </a:p>
          <a:p>
            <a:r>
              <a:rPr lang="en-US" sz="1100" dirty="0"/>
              <a:t>111111111111100000000000111111111111111111111111111</a:t>
            </a:r>
          </a:p>
          <a:p>
            <a:r>
              <a:rPr lang="en-US" sz="1100" dirty="0"/>
              <a:t>111111111111100000000000111111111111111111111111111</a:t>
            </a:r>
          </a:p>
          <a:p>
            <a:r>
              <a:rPr lang="en-US" sz="1100" dirty="0"/>
              <a:t>111111111111000000000000111111111111111111111111111</a:t>
            </a:r>
          </a:p>
          <a:p>
            <a:r>
              <a:rPr lang="en-US" sz="1100" dirty="0"/>
              <a:t>111111111111000000000000111111111111111111111111111</a:t>
            </a:r>
          </a:p>
          <a:p>
            <a:r>
              <a:rPr lang="en-US" sz="1100" dirty="0"/>
              <a:t>111111111111000000000000111111111111111111111111111</a:t>
            </a:r>
          </a:p>
          <a:p>
            <a:r>
              <a:rPr lang="en-US" sz="1100" dirty="0"/>
              <a:t>111111111111110000000011111111111111111111111111111</a:t>
            </a:r>
          </a:p>
          <a:p>
            <a:r>
              <a:rPr lang="en-US" sz="1100" dirty="0"/>
              <a:t>111111111111111110000011111111111111111111111111111</a:t>
            </a:r>
          </a:p>
          <a:p>
            <a:r>
              <a:rPr lang="en-US" sz="1100" dirty="0"/>
              <a:t>111111111111111110000011111111111111111111111111111</a:t>
            </a:r>
          </a:p>
          <a:p>
            <a:r>
              <a:rPr lang="en-US" sz="1100" dirty="0"/>
              <a:t>111111111111100000000000111111111111111111111111111</a:t>
            </a:r>
          </a:p>
          <a:p>
            <a:r>
              <a:rPr lang="en-US" sz="1100" dirty="0"/>
              <a:t>111111111111100000000000111111110111111111111111111</a:t>
            </a:r>
          </a:p>
          <a:p>
            <a:r>
              <a:rPr lang="en-US" sz="1100" dirty="0"/>
              <a:t>111111111111000000000000111111111111111111111111111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55332" y="2485097"/>
            <a:ext cx="1279200" cy="1105503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02414" y="5002959"/>
            <a:ext cx="2283523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dirty="0" smtClean="0"/>
              <a:t>Walkable Tiles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27941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Recognize Obstacle Polygons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81687" y="951213"/>
            <a:ext cx="3701930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Convert to binary image</a:t>
            </a:r>
            <a:endParaRPr lang="en-US" sz="2800" dirty="0"/>
          </a:p>
        </p:txBody>
      </p:sp>
      <p:pic>
        <p:nvPicPr>
          <p:cNvPr id="10" name="Picture 9" descr="Benzene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796" r="75316" b="13783"/>
          <a:stretch/>
        </p:blipFill>
        <p:spPr>
          <a:xfrm>
            <a:off x="292389" y="1872960"/>
            <a:ext cx="3791915" cy="476104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421807" y="1801911"/>
            <a:ext cx="3847311" cy="4832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111111111111111111110000000000001111111111111111111</a:t>
            </a:r>
          </a:p>
          <a:p>
            <a:r>
              <a:rPr lang="en-US" sz="1100" dirty="0"/>
              <a:t>111111111111111111110000000000001111111111111111111</a:t>
            </a:r>
          </a:p>
          <a:p>
            <a:r>
              <a:rPr lang="en-US" sz="1100" dirty="0"/>
              <a:t>111111111111111111111100000000111111111111111111111</a:t>
            </a:r>
          </a:p>
          <a:p>
            <a:r>
              <a:rPr lang="en-US" sz="1100" dirty="0"/>
              <a:t>111111111111111111111110000000011111111111111111111</a:t>
            </a:r>
          </a:p>
          <a:p>
            <a:r>
              <a:rPr lang="en-US" sz="1100" dirty="0"/>
              <a:t>111111111111111111111100000000111111111111111111111</a:t>
            </a:r>
          </a:p>
          <a:p>
            <a:r>
              <a:rPr lang="en-US" sz="1100" dirty="0"/>
              <a:t>111111111111111111111110000000001111111111111111111</a:t>
            </a:r>
          </a:p>
          <a:p>
            <a:r>
              <a:rPr lang="en-US" sz="1100" dirty="0"/>
              <a:t>111111111111111111111000000000001111111111111111111</a:t>
            </a:r>
          </a:p>
          <a:p>
            <a:r>
              <a:rPr lang="en-US" sz="1100" dirty="0"/>
              <a:t>111111111111111100000000000000001111111111111111111</a:t>
            </a:r>
          </a:p>
          <a:p>
            <a:r>
              <a:rPr lang="en-US" sz="1100" dirty="0"/>
              <a:t>111111111111111100000000000000001111111111111111111</a:t>
            </a:r>
          </a:p>
          <a:p>
            <a:r>
              <a:rPr lang="en-US" sz="1100" dirty="0"/>
              <a:t>111111111111100000000000000000011111111111111111111</a:t>
            </a:r>
          </a:p>
          <a:p>
            <a:r>
              <a:rPr lang="en-US" sz="1100" dirty="0"/>
              <a:t>111111111111100000000000000000111111111111111111111</a:t>
            </a:r>
          </a:p>
          <a:p>
            <a:r>
              <a:rPr lang="en-US" sz="1100" dirty="0"/>
              <a:t>111111111111000000000000000011111111111111111111111</a:t>
            </a:r>
          </a:p>
          <a:p>
            <a:r>
              <a:rPr lang="en-US" sz="1100" dirty="0"/>
              <a:t>111111111111000000000000001111111111111111111111111</a:t>
            </a:r>
          </a:p>
          <a:p>
            <a:r>
              <a:rPr lang="en-US" sz="1100" dirty="0"/>
              <a:t>111111111111000000000000111111111111111111111111111</a:t>
            </a:r>
          </a:p>
          <a:p>
            <a:r>
              <a:rPr lang="en-US" sz="1100" dirty="0"/>
              <a:t>111111111111110000000000111111111111111111111111111</a:t>
            </a:r>
          </a:p>
          <a:p>
            <a:r>
              <a:rPr lang="en-US" sz="1100" dirty="0"/>
              <a:t>111111111111100000000000111111111111111111111111111</a:t>
            </a:r>
          </a:p>
          <a:p>
            <a:r>
              <a:rPr lang="en-US" sz="1100" dirty="0"/>
              <a:t>111111111111110000000000111111111111111111111111111</a:t>
            </a:r>
          </a:p>
          <a:p>
            <a:r>
              <a:rPr lang="en-US" sz="1100" dirty="0"/>
              <a:t>111111111111100000000000111111111111111111111111111</a:t>
            </a:r>
          </a:p>
          <a:p>
            <a:r>
              <a:rPr lang="en-US" sz="1100" dirty="0"/>
              <a:t>111111111111100000000000111111111111111111111111111</a:t>
            </a:r>
          </a:p>
          <a:p>
            <a:r>
              <a:rPr lang="en-US" sz="1100" dirty="0"/>
              <a:t>111111111111000000000000111111111111111111111111111</a:t>
            </a:r>
          </a:p>
          <a:p>
            <a:r>
              <a:rPr lang="en-US" sz="1100" dirty="0"/>
              <a:t>111111111111000000000000111111111111111111111111111</a:t>
            </a:r>
          </a:p>
          <a:p>
            <a:r>
              <a:rPr lang="en-US" sz="1100" dirty="0"/>
              <a:t>111111111111000000000000111111111111111111111111111</a:t>
            </a:r>
          </a:p>
          <a:p>
            <a:r>
              <a:rPr lang="en-US" sz="1100" dirty="0"/>
              <a:t>111111111111110000000011111111111111111111111111111</a:t>
            </a:r>
          </a:p>
          <a:p>
            <a:r>
              <a:rPr lang="en-US" sz="1100" dirty="0"/>
              <a:t>111111111111100000000001111111111111111111111111111</a:t>
            </a:r>
          </a:p>
          <a:p>
            <a:r>
              <a:rPr lang="en-US" sz="1100" dirty="0"/>
              <a:t>111111111111110000000011111111111111111111111111111</a:t>
            </a:r>
          </a:p>
          <a:p>
            <a:r>
              <a:rPr lang="en-US" sz="1100" dirty="0"/>
              <a:t>111111111111100000000000111111111111111111111111111</a:t>
            </a:r>
          </a:p>
          <a:p>
            <a:r>
              <a:rPr lang="en-US" sz="1100" dirty="0"/>
              <a:t>111111111111100000000000111111110111111111111111111</a:t>
            </a:r>
          </a:p>
          <a:p>
            <a:r>
              <a:rPr lang="en-US" sz="1100" dirty="0"/>
              <a:t>111111111111000000000000111111111111111111111111111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55332" y="2485097"/>
            <a:ext cx="1279200" cy="1105503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02414" y="5002959"/>
            <a:ext cx="3293239" cy="138499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dirty="0" smtClean="0"/>
              <a:t>Unmark tiles that</a:t>
            </a:r>
          </a:p>
          <a:p>
            <a:r>
              <a:rPr lang="en-US" sz="2800" dirty="0" smtClean="0"/>
              <a:t>do not fit a small unit</a:t>
            </a:r>
            <a:br>
              <a:rPr lang="en-US" sz="2800" dirty="0" smtClean="0"/>
            </a:br>
            <a:r>
              <a:rPr lang="en-US" sz="2800" dirty="0" smtClean="0"/>
              <a:t>(3x3 walk tiles)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296195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Recognize Obstacle Polygons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81687" y="951213"/>
            <a:ext cx="3701930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Convert to binary image</a:t>
            </a:r>
            <a:endParaRPr lang="en-US" sz="2800" dirty="0"/>
          </a:p>
        </p:txBody>
      </p:sp>
      <p:pic>
        <p:nvPicPr>
          <p:cNvPr id="10" name="Picture 9" descr="Benzene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796" r="75316" b="13783"/>
          <a:stretch/>
        </p:blipFill>
        <p:spPr>
          <a:xfrm>
            <a:off x="292389" y="1872960"/>
            <a:ext cx="3791915" cy="476104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421807" y="1801911"/>
            <a:ext cx="3847311" cy="4832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111111111111111111110000000000001111111111111111111</a:t>
            </a:r>
          </a:p>
          <a:p>
            <a:r>
              <a:rPr lang="en-US" sz="1100" dirty="0"/>
              <a:t>111111111111111111110000000000001111111111111111111</a:t>
            </a:r>
          </a:p>
          <a:p>
            <a:r>
              <a:rPr lang="en-US" sz="1100" dirty="0"/>
              <a:t>111111111111111111111100000000111111111111111111111</a:t>
            </a:r>
          </a:p>
          <a:p>
            <a:r>
              <a:rPr lang="en-US" sz="1100" dirty="0"/>
              <a:t>111111111111111111111110000000011111111111111111111</a:t>
            </a:r>
          </a:p>
          <a:p>
            <a:r>
              <a:rPr lang="en-US" sz="1100" dirty="0"/>
              <a:t>000000000000000000111100000000111111111111111111111</a:t>
            </a:r>
          </a:p>
          <a:p>
            <a:r>
              <a:rPr lang="en-US" sz="1100" dirty="0"/>
              <a:t>000000000000000000111110000000001111111111111111111</a:t>
            </a:r>
          </a:p>
          <a:p>
            <a:r>
              <a:rPr lang="en-US" sz="1100" dirty="0"/>
              <a:t>000000000000000000111000000000001111111111111111111</a:t>
            </a:r>
          </a:p>
          <a:p>
            <a:r>
              <a:rPr lang="en-US" sz="1100" dirty="0"/>
              <a:t>000000000000000000000000000000001111111111111111111</a:t>
            </a:r>
          </a:p>
          <a:p>
            <a:r>
              <a:rPr lang="en-US" sz="1100" dirty="0"/>
              <a:t>000000000000000000000000000000001111111111111111111</a:t>
            </a:r>
          </a:p>
          <a:p>
            <a:r>
              <a:rPr lang="en-US" sz="1100" dirty="0"/>
              <a:t>000000000000000000000000000000011111111111111111111</a:t>
            </a:r>
          </a:p>
          <a:p>
            <a:r>
              <a:rPr lang="en-US" sz="1100" dirty="0"/>
              <a:t>000000000000000000000000000000111111111111111111111</a:t>
            </a:r>
          </a:p>
          <a:p>
            <a:r>
              <a:rPr lang="en-US" sz="1100" dirty="0"/>
              <a:t>000000000000000000000000000011111111111111111111111</a:t>
            </a:r>
          </a:p>
          <a:p>
            <a:r>
              <a:rPr lang="en-US" sz="1100" dirty="0"/>
              <a:t>000000000000000000000000001111111111111111111111111</a:t>
            </a:r>
          </a:p>
          <a:p>
            <a:r>
              <a:rPr lang="en-US" sz="1100" dirty="0"/>
              <a:t>000000000000000000000000111111111111111111111111111</a:t>
            </a:r>
          </a:p>
          <a:p>
            <a:r>
              <a:rPr lang="en-US" sz="1100" dirty="0"/>
              <a:t>000000000000000000000000111111111111111111111111111</a:t>
            </a:r>
          </a:p>
          <a:p>
            <a:r>
              <a:rPr lang="en-US" sz="1100" dirty="0"/>
              <a:t>000000000000000000000000111111111111111111111111111</a:t>
            </a:r>
          </a:p>
          <a:p>
            <a:r>
              <a:rPr lang="en-US" sz="1100" dirty="0"/>
              <a:t>000000000000000000000000111111111111111111111111111</a:t>
            </a:r>
          </a:p>
          <a:p>
            <a:r>
              <a:rPr lang="en-US" sz="1100" dirty="0"/>
              <a:t>000000000000000000000000111111111111111111111111111</a:t>
            </a:r>
          </a:p>
          <a:p>
            <a:r>
              <a:rPr lang="en-US" sz="1100" dirty="0"/>
              <a:t>000000000000000000000000111111111111111111111111111</a:t>
            </a:r>
          </a:p>
          <a:p>
            <a:r>
              <a:rPr lang="en-US" sz="1100" dirty="0"/>
              <a:t>111111111111000000000000111111111111111111111111111</a:t>
            </a:r>
          </a:p>
          <a:p>
            <a:r>
              <a:rPr lang="en-US" sz="1100" dirty="0"/>
              <a:t>111111111111000000000000111111111111111111111111111</a:t>
            </a:r>
          </a:p>
          <a:p>
            <a:r>
              <a:rPr lang="en-US" sz="1100" dirty="0"/>
              <a:t>111111111111000000000000111111111111111111111111111</a:t>
            </a:r>
          </a:p>
          <a:p>
            <a:r>
              <a:rPr lang="en-US" sz="1100" dirty="0"/>
              <a:t>111111111111110000000011111111111111111111111111111</a:t>
            </a:r>
          </a:p>
          <a:p>
            <a:r>
              <a:rPr lang="en-US" sz="1100" dirty="0"/>
              <a:t>111111111111100000000001111111111111111111111111111</a:t>
            </a:r>
          </a:p>
          <a:p>
            <a:r>
              <a:rPr lang="en-US" sz="1100" dirty="0"/>
              <a:t>111111111111110000000011111111111111111111111111111</a:t>
            </a:r>
          </a:p>
          <a:p>
            <a:r>
              <a:rPr lang="en-US" sz="1100" dirty="0"/>
              <a:t>111111111111100000000000111111111111111111111111111</a:t>
            </a:r>
          </a:p>
          <a:p>
            <a:r>
              <a:rPr lang="en-US" sz="1100" dirty="0"/>
              <a:t>111111111111100000000000111111110111111111111111111</a:t>
            </a:r>
          </a:p>
          <a:p>
            <a:r>
              <a:rPr lang="en-US" sz="1100" dirty="0" smtClean="0"/>
              <a:t>111111111111000000000000111111111111111111111111111</a:t>
            </a:r>
            <a:endParaRPr lang="en-US" sz="1100" dirty="0"/>
          </a:p>
        </p:txBody>
      </p:sp>
      <p:sp>
        <p:nvSpPr>
          <p:cNvPr id="4" name="Rectangle 3"/>
          <p:cNvSpPr/>
          <p:nvPr/>
        </p:nvSpPr>
        <p:spPr>
          <a:xfrm>
            <a:off x="155332" y="2485097"/>
            <a:ext cx="1279200" cy="1105503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02414" y="5002959"/>
            <a:ext cx="2847204" cy="138499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dirty="0" smtClean="0"/>
              <a:t>Unmark static and</a:t>
            </a:r>
          </a:p>
          <a:p>
            <a:r>
              <a:rPr lang="en-US" sz="2800" dirty="0" smtClean="0"/>
              <a:t>undestroyable</a:t>
            </a:r>
          </a:p>
          <a:p>
            <a:r>
              <a:rPr lang="en-US" sz="2800" dirty="0" smtClean="0"/>
              <a:t>buildings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010189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Recognize Obstacle Polygons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81687" y="951213"/>
            <a:ext cx="3701930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Convert to binary image</a:t>
            </a:r>
            <a:endParaRPr lang="en-US" sz="2800" dirty="0"/>
          </a:p>
        </p:txBody>
      </p:sp>
      <p:pic>
        <p:nvPicPr>
          <p:cNvPr id="10" name="Picture 9" descr="Benzene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796" r="75316" b="13783"/>
          <a:stretch/>
        </p:blipFill>
        <p:spPr>
          <a:xfrm>
            <a:off x="292389" y="1872960"/>
            <a:ext cx="3791915" cy="476104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421807" y="1801911"/>
            <a:ext cx="3847311" cy="4832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11111111111111111111</a:t>
            </a:r>
            <a:r>
              <a:rPr lang="en-US" sz="1100" b="1" dirty="0"/>
              <a:t>2</a:t>
            </a:r>
            <a:r>
              <a:rPr lang="en-US" sz="1100" dirty="0"/>
              <a:t>3333333333</a:t>
            </a:r>
            <a:r>
              <a:rPr lang="en-US" sz="1100" b="1" dirty="0"/>
              <a:t>2</a:t>
            </a:r>
            <a:r>
              <a:rPr lang="en-US" sz="1100" dirty="0"/>
              <a:t>1111111111111111111</a:t>
            </a:r>
          </a:p>
          <a:p>
            <a:r>
              <a:rPr lang="en-US" sz="1100" dirty="0"/>
              <a:t>11111111111111111111</a:t>
            </a:r>
            <a:r>
              <a:rPr lang="en-US" sz="1100" b="1" dirty="0"/>
              <a:t>222</a:t>
            </a:r>
            <a:r>
              <a:rPr lang="en-US" sz="1100" dirty="0"/>
              <a:t>333333</a:t>
            </a:r>
            <a:r>
              <a:rPr lang="en-US" sz="1100" b="1" dirty="0"/>
              <a:t>222</a:t>
            </a:r>
            <a:r>
              <a:rPr lang="en-US" sz="1100" dirty="0"/>
              <a:t>1111111111111111111</a:t>
            </a:r>
          </a:p>
          <a:p>
            <a:r>
              <a:rPr lang="en-US" sz="1100" dirty="0"/>
              <a:t>1111111111111111111111</a:t>
            </a:r>
            <a:r>
              <a:rPr lang="en-US" sz="1100" b="1" dirty="0"/>
              <a:t>22</a:t>
            </a:r>
            <a:r>
              <a:rPr lang="en-US" sz="1100" dirty="0"/>
              <a:t>33333</a:t>
            </a:r>
            <a:r>
              <a:rPr lang="en-US" sz="1100" b="1" dirty="0"/>
              <a:t>2</a:t>
            </a:r>
            <a:r>
              <a:rPr lang="en-US" sz="1100" dirty="0"/>
              <a:t>111111111111111111111</a:t>
            </a:r>
          </a:p>
          <a:p>
            <a:r>
              <a:rPr lang="en-US" sz="1100" dirty="0"/>
              <a:t>11111111111111111111111</a:t>
            </a:r>
            <a:r>
              <a:rPr lang="en-US" sz="1100" b="1" dirty="0"/>
              <a:t>2</a:t>
            </a:r>
            <a:r>
              <a:rPr lang="en-US" sz="1100" dirty="0"/>
              <a:t>33333</a:t>
            </a:r>
            <a:r>
              <a:rPr lang="en-US" sz="1100" b="1" dirty="0"/>
              <a:t>22</a:t>
            </a:r>
            <a:r>
              <a:rPr lang="en-US" sz="1100" dirty="0"/>
              <a:t>11111111111111111111</a:t>
            </a:r>
          </a:p>
          <a:p>
            <a:r>
              <a:rPr lang="en-US" sz="1100" b="1" dirty="0"/>
              <a:t>222222222222222222</a:t>
            </a:r>
            <a:r>
              <a:rPr lang="en-US" sz="1100" dirty="0"/>
              <a:t>1111</a:t>
            </a:r>
            <a:r>
              <a:rPr lang="en-US" sz="1100" b="1" dirty="0"/>
              <a:t>22</a:t>
            </a:r>
            <a:r>
              <a:rPr lang="en-US" sz="1100" dirty="0"/>
              <a:t>33333</a:t>
            </a:r>
            <a:r>
              <a:rPr lang="en-US" sz="1100" b="1" dirty="0"/>
              <a:t>2</a:t>
            </a:r>
            <a:r>
              <a:rPr lang="en-US" sz="1100" dirty="0"/>
              <a:t>111111111111111111111</a:t>
            </a:r>
          </a:p>
          <a:p>
            <a:r>
              <a:rPr lang="en-US" sz="1100" b="1" dirty="0"/>
              <a:t>2</a:t>
            </a:r>
            <a:r>
              <a:rPr lang="en-US" sz="1100" dirty="0"/>
              <a:t>3333333333333333</a:t>
            </a:r>
            <a:r>
              <a:rPr lang="en-US" sz="1100" b="1" dirty="0"/>
              <a:t>2</a:t>
            </a:r>
            <a:r>
              <a:rPr lang="en-US" sz="1100" dirty="0"/>
              <a:t>11111</a:t>
            </a:r>
            <a:r>
              <a:rPr lang="en-US" sz="1100" b="1" dirty="0"/>
              <a:t>2</a:t>
            </a:r>
            <a:r>
              <a:rPr lang="en-US" sz="1100" dirty="0"/>
              <a:t>33333</a:t>
            </a:r>
            <a:r>
              <a:rPr lang="en-US" sz="1100" b="1" dirty="0"/>
              <a:t>222</a:t>
            </a:r>
            <a:r>
              <a:rPr lang="en-US" sz="1100" dirty="0"/>
              <a:t>1111111111111111111</a:t>
            </a:r>
          </a:p>
          <a:p>
            <a:r>
              <a:rPr lang="en-US" sz="1100" b="1" dirty="0"/>
              <a:t>2</a:t>
            </a:r>
            <a:r>
              <a:rPr lang="en-US" sz="1100" dirty="0"/>
              <a:t>3333333333333333</a:t>
            </a:r>
            <a:r>
              <a:rPr lang="en-US" sz="1100" b="1" dirty="0"/>
              <a:t>2</a:t>
            </a:r>
            <a:r>
              <a:rPr lang="en-US" sz="1100" dirty="0"/>
              <a:t>111</a:t>
            </a:r>
            <a:r>
              <a:rPr lang="en-US" sz="1100" b="1" dirty="0"/>
              <a:t>222</a:t>
            </a:r>
            <a:r>
              <a:rPr lang="en-US" sz="1100" dirty="0"/>
              <a:t>3333333</a:t>
            </a:r>
            <a:r>
              <a:rPr lang="en-US" sz="1100" b="1" dirty="0"/>
              <a:t>2</a:t>
            </a:r>
            <a:r>
              <a:rPr lang="en-US" sz="1100" dirty="0"/>
              <a:t>1111111111111111111</a:t>
            </a:r>
          </a:p>
          <a:p>
            <a:r>
              <a:rPr lang="en-US" sz="1100" b="1" dirty="0"/>
              <a:t>2</a:t>
            </a:r>
            <a:r>
              <a:rPr lang="en-US" sz="1100" dirty="0"/>
              <a:t>3333333333333333</a:t>
            </a:r>
            <a:r>
              <a:rPr lang="en-US" sz="1100" b="1" dirty="0"/>
              <a:t>22222</a:t>
            </a:r>
            <a:r>
              <a:rPr lang="en-US" sz="1100" dirty="0"/>
              <a:t>333333333</a:t>
            </a:r>
            <a:r>
              <a:rPr lang="en-US" sz="1100" b="1" dirty="0"/>
              <a:t>2</a:t>
            </a:r>
            <a:r>
              <a:rPr lang="en-US" sz="1100" dirty="0"/>
              <a:t>1111111111111111111</a:t>
            </a:r>
          </a:p>
          <a:p>
            <a:r>
              <a:rPr lang="en-US" sz="1100" b="1" dirty="0"/>
              <a:t>2</a:t>
            </a:r>
            <a:r>
              <a:rPr lang="en-US" sz="1100" dirty="0"/>
              <a:t>33333333333333333333333333333</a:t>
            </a:r>
            <a:r>
              <a:rPr lang="en-US" sz="1100" b="1" dirty="0"/>
              <a:t>22</a:t>
            </a:r>
            <a:r>
              <a:rPr lang="en-US" sz="1100" dirty="0"/>
              <a:t>1111111111111111111</a:t>
            </a:r>
          </a:p>
          <a:p>
            <a:r>
              <a:rPr lang="en-US" sz="1100" b="1" dirty="0"/>
              <a:t>2</a:t>
            </a:r>
            <a:r>
              <a:rPr lang="en-US" sz="1100" dirty="0"/>
              <a:t>3333333333333333333333333333</a:t>
            </a:r>
            <a:r>
              <a:rPr lang="en-US" sz="1100" b="1" dirty="0"/>
              <a:t>22</a:t>
            </a:r>
            <a:r>
              <a:rPr lang="en-US" sz="1100" dirty="0"/>
              <a:t>11111111111111111111</a:t>
            </a:r>
          </a:p>
          <a:p>
            <a:r>
              <a:rPr lang="en-US" sz="1100" b="1" dirty="0"/>
              <a:t>2</a:t>
            </a:r>
            <a:r>
              <a:rPr lang="en-US" sz="1100" dirty="0"/>
              <a:t>33333333333333333333333333</a:t>
            </a:r>
            <a:r>
              <a:rPr lang="en-US" sz="1100" b="1" dirty="0"/>
              <a:t>222</a:t>
            </a:r>
            <a:r>
              <a:rPr lang="en-US" sz="1100" dirty="0"/>
              <a:t>111111111111111111111</a:t>
            </a:r>
          </a:p>
          <a:p>
            <a:r>
              <a:rPr lang="en-US" sz="1100" b="1" dirty="0"/>
              <a:t>2</a:t>
            </a:r>
            <a:r>
              <a:rPr lang="en-US" sz="1100" dirty="0"/>
              <a:t>333333333333333333333333</a:t>
            </a:r>
            <a:r>
              <a:rPr lang="en-US" sz="1100" b="1" dirty="0"/>
              <a:t>222</a:t>
            </a:r>
            <a:r>
              <a:rPr lang="en-US" sz="1100" dirty="0"/>
              <a:t>11111111111111111111111</a:t>
            </a:r>
          </a:p>
          <a:p>
            <a:r>
              <a:rPr lang="en-US" sz="1100" b="1" dirty="0"/>
              <a:t>2</a:t>
            </a:r>
            <a:r>
              <a:rPr lang="en-US" sz="1100" dirty="0"/>
              <a:t>3333333333333333333333</a:t>
            </a:r>
            <a:r>
              <a:rPr lang="en-US" sz="1100" b="1" dirty="0"/>
              <a:t>222</a:t>
            </a:r>
            <a:r>
              <a:rPr lang="en-US" sz="1100" dirty="0"/>
              <a:t>1111111111111111111111111</a:t>
            </a:r>
          </a:p>
          <a:p>
            <a:r>
              <a:rPr lang="en-US" sz="1100" b="1" dirty="0"/>
              <a:t>2</a:t>
            </a:r>
            <a:r>
              <a:rPr lang="en-US" sz="1100" dirty="0"/>
              <a:t>3333333333333333333333</a:t>
            </a:r>
            <a:r>
              <a:rPr lang="en-US" sz="1100" b="1" dirty="0"/>
              <a:t>2</a:t>
            </a:r>
            <a:r>
              <a:rPr lang="en-US" sz="1100" dirty="0"/>
              <a:t>111111111111111111111111111</a:t>
            </a:r>
          </a:p>
          <a:p>
            <a:r>
              <a:rPr lang="en-US" sz="1100" b="1" dirty="0"/>
              <a:t>2</a:t>
            </a:r>
            <a:r>
              <a:rPr lang="en-US" sz="1100" dirty="0"/>
              <a:t>3333333333333333333333</a:t>
            </a:r>
            <a:r>
              <a:rPr lang="en-US" sz="1100" b="1" dirty="0"/>
              <a:t>2</a:t>
            </a:r>
            <a:r>
              <a:rPr lang="en-US" sz="1100" dirty="0"/>
              <a:t>111111111111111111111111111</a:t>
            </a:r>
          </a:p>
          <a:p>
            <a:r>
              <a:rPr lang="en-US" sz="1100" b="1" dirty="0"/>
              <a:t>2</a:t>
            </a:r>
            <a:r>
              <a:rPr lang="en-US" sz="1100" dirty="0"/>
              <a:t>3333333333333333333333</a:t>
            </a:r>
            <a:r>
              <a:rPr lang="en-US" sz="1100" b="1" dirty="0"/>
              <a:t>2</a:t>
            </a:r>
            <a:r>
              <a:rPr lang="en-US" sz="1100" dirty="0"/>
              <a:t>111111111111111111111111111</a:t>
            </a:r>
          </a:p>
          <a:p>
            <a:r>
              <a:rPr lang="en-US" sz="1100" b="1" dirty="0"/>
              <a:t>2</a:t>
            </a:r>
            <a:r>
              <a:rPr lang="en-US" sz="1100" dirty="0"/>
              <a:t>3333333333333333333333</a:t>
            </a:r>
            <a:r>
              <a:rPr lang="en-US" sz="1100" b="1" dirty="0"/>
              <a:t>2</a:t>
            </a:r>
            <a:r>
              <a:rPr lang="en-US" sz="1100" dirty="0"/>
              <a:t>111111111111111111111111111</a:t>
            </a:r>
          </a:p>
          <a:p>
            <a:r>
              <a:rPr lang="en-US" sz="1100" b="1" dirty="0"/>
              <a:t>2</a:t>
            </a:r>
            <a:r>
              <a:rPr lang="en-US" sz="1100" dirty="0"/>
              <a:t>3333333333333333333333</a:t>
            </a:r>
            <a:r>
              <a:rPr lang="en-US" sz="1100" b="1" dirty="0"/>
              <a:t>2</a:t>
            </a:r>
            <a:r>
              <a:rPr lang="en-US" sz="1100" dirty="0"/>
              <a:t>111111111111111111111111111</a:t>
            </a:r>
          </a:p>
          <a:p>
            <a:r>
              <a:rPr lang="en-US" sz="1100" b="1" dirty="0"/>
              <a:t>2222222222222</a:t>
            </a:r>
            <a:r>
              <a:rPr lang="en-US" sz="1100" dirty="0"/>
              <a:t>3333333333</a:t>
            </a:r>
            <a:r>
              <a:rPr lang="en-US" sz="1100" b="1" dirty="0"/>
              <a:t>2</a:t>
            </a:r>
            <a:r>
              <a:rPr lang="en-US" sz="1100" dirty="0"/>
              <a:t>111111111111111111111111111</a:t>
            </a:r>
          </a:p>
          <a:p>
            <a:r>
              <a:rPr lang="en-US" sz="1100" dirty="0"/>
              <a:t>111111111111</a:t>
            </a:r>
            <a:r>
              <a:rPr lang="en-US" sz="1100" b="1" dirty="0"/>
              <a:t>2</a:t>
            </a:r>
            <a:r>
              <a:rPr lang="en-US" sz="1100" dirty="0"/>
              <a:t>3333333333</a:t>
            </a:r>
            <a:r>
              <a:rPr lang="en-US" sz="1100" b="1" dirty="0"/>
              <a:t>2</a:t>
            </a:r>
            <a:r>
              <a:rPr lang="en-US" sz="1100" dirty="0"/>
              <a:t>111111111111111111111111111</a:t>
            </a:r>
          </a:p>
          <a:p>
            <a:r>
              <a:rPr lang="en-US" sz="1100" dirty="0"/>
              <a:t>111111111111</a:t>
            </a:r>
            <a:r>
              <a:rPr lang="en-US" sz="1100" b="1" dirty="0"/>
              <a:t>2</a:t>
            </a:r>
            <a:r>
              <a:rPr lang="en-US" sz="1100" dirty="0"/>
              <a:t>3333333333</a:t>
            </a:r>
            <a:r>
              <a:rPr lang="en-US" sz="1100" b="1" dirty="0"/>
              <a:t>2</a:t>
            </a:r>
            <a:r>
              <a:rPr lang="en-US" sz="1100" dirty="0"/>
              <a:t>111111111111111111111111111</a:t>
            </a:r>
          </a:p>
          <a:p>
            <a:r>
              <a:rPr lang="en-US" sz="1100" dirty="0"/>
              <a:t>111111111111</a:t>
            </a:r>
            <a:r>
              <a:rPr lang="en-US" sz="1100" b="1" dirty="0"/>
              <a:t>222</a:t>
            </a:r>
            <a:r>
              <a:rPr lang="en-US" sz="1100" dirty="0"/>
              <a:t>333333</a:t>
            </a:r>
            <a:r>
              <a:rPr lang="en-US" sz="1100" b="1" dirty="0"/>
              <a:t>222</a:t>
            </a:r>
            <a:r>
              <a:rPr lang="en-US" sz="1100" dirty="0"/>
              <a:t>111111111111111111111111111</a:t>
            </a:r>
          </a:p>
          <a:p>
            <a:r>
              <a:rPr lang="en-US" sz="1100" dirty="0"/>
              <a:t>11111111111111</a:t>
            </a:r>
            <a:r>
              <a:rPr lang="en-US" sz="1100" b="1" dirty="0"/>
              <a:t>2</a:t>
            </a:r>
            <a:r>
              <a:rPr lang="en-US" sz="1100" dirty="0"/>
              <a:t>333333</a:t>
            </a:r>
            <a:r>
              <a:rPr lang="en-US" sz="1100" b="1" dirty="0"/>
              <a:t>2</a:t>
            </a:r>
            <a:r>
              <a:rPr lang="en-US" sz="1100" dirty="0"/>
              <a:t>11111111111111111111111111111</a:t>
            </a:r>
          </a:p>
          <a:p>
            <a:r>
              <a:rPr lang="en-US" sz="1100" dirty="0"/>
              <a:t>1111111111111</a:t>
            </a:r>
            <a:r>
              <a:rPr lang="en-US" sz="1100" b="1" dirty="0"/>
              <a:t>22</a:t>
            </a:r>
            <a:r>
              <a:rPr lang="en-US" sz="1100" dirty="0"/>
              <a:t>333333</a:t>
            </a:r>
            <a:r>
              <a:rPr lang="en-US" sz="1100" b="1" dirty="0"/>
              <a:t>22</a:t>
            </a:r>
            <a:r>
              <a:rPr lang="en-US" sz="1100" dirty="0"/>
              <a:t>1111111111111111111111111111</a:t>
            </a:r>
          </a:p>
          <a:p>
            <a:r>
              <a:rPr lang="en-US" sz="1100" dirty="0"/>
              <a:t>11111111111111</a:t>
            </a:r>
            <a:r>
              <a:rPr lang="en-US" sz="1100" b="1" dirty="0"/>
              <a:t>2</a:t>
            </a:r>
            <a:r>
              <a:rPr lang="en-US" sz="1100" dirty="0"/>
              <a:t>333333</a:t>
            </a:r>
            <a:r>
              <a:rPr lang="en-US" sz="1100" b="1" dirty="0"/>
              <a:t>2</a:t>
            </a:r>
            <a:r>
              <a:rPr lang="en-US" sz="1100" dirty="0"/>
              <a:t>11111111111111111111111111111</a:t>
            </a:r>
          </a:p>
          <a:p>
            <a:r>
              <a:rPr lang="en-US" sz="1100" dirty="0"/>
              <a:t>1111111111111</a:t>
            </a:r>
            <a:r>
              <a:rPr lang="en-US" sz="1100" b="1" dirty="0"/>
              <a:t>22</a:t>
            </a:r>
            <a:r>
              <a:rPr lang="en-US" sz="1100" dirty="0"/>
              <a:t>333333</a:t>
            </a:r>
            <a:r>
              <a:rPr lang="en-US" sz="1100" b="1" dirty="0"/>
              <a:t>222</a:t>
            </a:r>
            <a:r>
              <a:rPr lang="en-US" sz="1100" dirty="0"/>
              <a:t>111111111111111111111111111</a:t>
            </a:r>
          </a:p>
          <a:p>
            <a:r>
              <a:rPr lang="en-US" sz="1100" dirty="0"/>
              <a:t>1111111111111</a:t>
            </a:r>
            <a:r>
              <a:rPr lang="en-US" sz="1100" b="1" dirty="0"/>
              <a:t>2</a:t>
            </a:r>
            <a:r>
              <a:rPr lang="en-US" sz="1100" dirty="0"/>
              <a:t>333333333</a:t>
            </a:r>
            <a:r>
              <a:rPr lang="en-US" sz="1100" b="1" dirty="0"/>
              <a:t>2</a:t>
            </a:r>
            <a:r>
              <a:rPr lang="en-US" sz="1100" dirty="0"/>
              <a:t>111111114111111111111111111</a:t>
            </a:r>
          </a:p>
          <a:p>
            <a:r>
              <a:rPr lang="en-US" sz="1100" dirty="0"/>
              <a:t>111111111111</a:t>
            </a:r>
            <a:r>
              <a:rPr lang="en-US" sz="1100" b="1" dirty="0"/>
              <a:t>22</a:t>
            </a:r>
            <a:r>
              <a:rPr lang="en-US" sz="1100" dirty="0"/>
              <a:t>333333333</a:t>
            </a:r>
            <a:r>
              <a:rPr lang="en-US" sz="1100" b="1" dirty="0"/>
              <a:t>2</a:t>
            </a:r>
            <a:r>
              <a:rPr lang="en-US" sz="1100" dirty="0"/>
              <a:t>111111111111111111111111111</a:t>
            </a:r>
          </a:p>
        </p:txBody>
      </p:sp>
      <p:sp>
        <p:nvSpPr>
          <p:cNvPr id="4" name="Rectangle 3"/>
          <p:cNvSpPr/>
          <p:nvPr/>
        </p:nvSpPr>
        <p:spPr>
          <a:xfrm>
            <a:off x="155332" y="2485097"/>
            <a:ext cx="1279200" cy="1105503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02414" y="5002959"/>
            <a:ext cx="3278862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dirty="0" smtClean="0"/>
              <a:t>Component</a:t>
            </a:r>
            <a:r>
              <a:rPr lang="en-US" sz="2800" dirty="0"/>
              <a:t>-labeling </a:t>
            </a:r>
            <a:endParaRPr lang="en-US" sz="2800" dirty="0" smtClean="0"/>
          </a:p>
          <a:p>
            <a:r>
              <a:rPr lang="en-US" sz="2800" dirty="0" smtClean="0"/>
              <a:t>using </a:t>
            </a:r>
            <a:r>
              <a:rPr lang="en-US" sz="2800" dirty="0"/>
              <a:t>contour </a:t>
            </a:r>
            <a:r>
              <a:rPr lang="en-US" sz="2800" dirty="0" smtClean="0"/>
              <a:t>tracing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72928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(2)Benzene.scx-1-BoostPolygon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379" y="2135652"/>
            <a:ext cx="4165615" cy="3644913"/>
          </a:xfrm>
          <a:prstGeom prst="rect">
            <a:avLst/>
          </a:prstGeom>
          <a:ln w="19050" cmpd="sng"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Recognize Obstacle Polygons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4881" y="951213"/>
            <a:ext cx="7394238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Simplify contour with </a:t>
            </a:r>
            <a:r>
              <a:rPr lang="en-US" sz="2800" dirty="0"/>
              <a:t>Douglas-</a:t>
            </a:r>
            <a:r>
              <a:rPr lang="en-US" sz="2800" dirty="0" err="1" smtClean="0"/>
              <a:t>Peucker</a:t>
            </a:r>
            <a:r>
              <a:rPr lang="en-US" sz="2800" dirty="0"/>
              <a:t> </a:t>
            </a:r>
            <a:r>
              <a:rPr lang="en-US" sz="2800" dirty="0" smtClean="0"/>
              <a:t>algorithm </a:t>
            </a:r>
            <a:endParaRPr lang="en-US" sz="2800" dirty="0"/>
          </a:p>
        </p:txBody>
      </p:sp>
      <p:pic>
        <p:nvPicPr>
          <p:cNvPr id="5" name="Picture 4" descr="(2)Benzene.scx-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91" y="2135652"/>
            <a:ext cx="4165614" cy="364491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226" y="1694489"/>
            <a:ext cx="954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BWTA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107915" y="1673987"/>
            <a:ext cx="1109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BWTA2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221391" y="5780565"/>
            <a:ext cx="4165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1.201 seconds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8380" y="5780565"/>
            <a:ext cx="4165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/>
              <a:t>0.147005</a:t>
            </a:r>
            <a:r>
              <a:rPr lang="en-US" sz="2400" dirty="0" smtClean="0"/>
              <a:t> </a:t>
            </a:r>
            <a:r>
              <a:rPr lang="en-US" sz="2400" dirty="0"/>
              <a:t>seconds</a:t>
            </a:r>
          </a:p>
        </p:txBody>
      </p:sp>
    </p:spTree>
    <p:extLst>
      <p:ext uri="{BB962C8B-B14F-4D97-AF65-F5344CB8AC3E}">
        <p14:creationId xmlns:p14="http://schemas.microsoft.com/office/powerpoint/2010/main" val="17569045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(2)Benzene.scx-2-BoostVoronoi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379" y="2135652"/>
            <a:ext cx="4165615" cy="3644913"/>
          </a:xfrm>
          <a:prstGeom prst="rect">
            <a:avLst/>
          </a:prstGeom>
          <a:ln w="19050" cmpd="sng">
            <a:solidFill>
              <a:schemeClr val="tx1"/>
            </a:solidFill>
          </a:ln>
        </p:spPr>
      </p:pic>
      <p:pic>
        <p:nvPicPr>
          <p:cNvPr id="4" name="Picture 3" descr="(2)Benzene.scx-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91" y="2135652"/>
            <a:ext cx="4165615" cy="36449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Compute Voronoi Diagram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28226" y="1694489"/>
            <a:ext cx="954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BWTA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6107915" y="1673987"/>
            <a:ext cx="1109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BWTA2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221391" y="5780565"/>
            <a:ext cx="4165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9.438 seconds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8380" y="5780565"/>
            <a:ext cx="4165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/>
              <a:t>0.0410903</a:t>
            </a:r>
            <a:r>
              <a:rPr lang="en-US" sz="2400" dirty="0" smtClean="0"/>
              <a:t> </a:t>
            </a:r>
            <a:r>
              <a:rPr lang="en-US" sz="2400" dirty="0"/>
              <a:t>seconds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3527" y="1027779"/>
            <a:ext cx="2560686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CGAL -&gt; Boost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3361382" y="1027779"/>
            <a:ext cx="5282103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Half-edge data structure -&gt; Graph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62346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(2)Benzene.scx-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91" y="2135650"/>
            <a:ext cx="4165614" cy="36449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Prune Voronoi Diagram</a:t>
            </a:r>
          </a:p>
        </p:txBody>
      </p:sp>
      <p:pic>
        <p:nvPicPr>
          <p:cNvPr id="10" name="Picture 9" descr="(2)Benzene.scx-1-BoostPolygon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380" y="2135652"/>
            <a:ext cx="4165614" cy="3644913"/>
          </a:xfrm>
          <a:prstGeom prst="rect">
            <a:avLst/>
          </a:prstGeom>
          <a:ln w="19050" cmpd="sng">
            <a:solidFill>
              <a:schemeClr val="tx1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1828226" y="1694489"/>
            <a:ext cx="954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BWTA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6107915" y="1673987"/>
            <a:ext cx="1109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BWTA2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221391" y="5780565"/>
            <a:ext cx="4165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2.589 seconds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8380" y="5780565"/>
            <a:ext cx="4165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/>
              <a:t>0.000126466</a:t>
            </a:r>
            <a:r>
              <a:rPr lang="en-US" sz="2400" dirty="0" smtClean="0"/>
              <a:t> </a:t>
            </a:r>
            <a:r>
              <a:rPr lang="en-US" sz="2400" dirty="0"/>
              <a:t>seconds</a:t>
            </a:r>
          </a:p>
        </p:txBody>
      </p:sp>
      <p:pic>
        <p:nvPicPr>
          <p:cNvPr id="3" name="Picture 2" descr="(2)Benzene.scx-3-VoronoiPrune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379" y="2135651"/>
            <a:ext cx="4165615" cy="364491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93980" y="736575"/>
            <a:ext cx="5306328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R-tree to optimize distance queries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816137" y="1269514"/>
            <a:ext cx="7927857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Remove vertex if leaf and parent farther to obstacle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75782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98501" y="1739901"/>
            <a:ext cx="769515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000" dirty="0" smtClean="0"/>
              <a:t>All leaf nodes (local maxima) are marked as region nodes and all their children added to “explore” list.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/>
              <a:t>Pop next vertex from explore list.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/>
              <a:t>If </a:t>
            </a:r>
            <a:r>
              <a:rPr lang="en-US" sz="2000" dirty="0"/>
              <a:t>the vertex has a degree other than two, we mark it as a region node since it is a leaf or an intersection </a:t>
            </a:r>
            <a:r>
              <a:rPr lang="en-US" sz="2000" dirty="0" smtClean="0"/>
              <a:t>point.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/>
              <a:t>When a vertex has two children and it is a local minima, if </a:t>
            </a:r>
            <a:r>
              <a:rPr lang="en-US" sz="2000" dirty="0"/>
              <a:t>the parent is also a local minima we mark as a chokepoint node only the vertex with the smallest radius, otherwise we mark the current vertex as a chokepoint </a:t>
            </a:r>
            <a:r>
              <a:rPr lang="en-US" sz="2000" dirty="0" smtClean="0"/>
              <a:t>node.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/>
              <a:t>In </a:t>
            </a:r>
            <a:r>
              <a:rPr lang="en-US" sz="2000" dirty="0"/>
              <a:t>the other hand, when a vertex with two children is a local maxima, if the parent is a local maxima we mark as a region node the vertex with the biggest radius, otherwise the current vertex is marked as a region node</a:t>
            </a:r>
            <a:r>
              <a:rPr lang="en-US" sz="2000" dirty="0" smtClean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/>
              <a:t>If children are not visited, add them to “explore” list and go back to step 2.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1989782" y="1026858"/>
            <a:ext cx="5282103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Algorithm Overview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3415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(2)Benzene.scx-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250431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23078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232516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22769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(2)Benzene.scx-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99790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87670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32569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69150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1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533840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1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32829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1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81750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1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08185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(2)Benzene.scx-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98313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1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460990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1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120767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1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45065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1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853065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2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75251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2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17829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2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65228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2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052881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2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337559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2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60554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2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79705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2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77919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2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46211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2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91481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3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71613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3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08637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3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094029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3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65116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3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03535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3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55278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3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683571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3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00187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3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04380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3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678603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4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87358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4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38263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4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545021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4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239700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4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607804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4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917563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4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712590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4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73015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4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038143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4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032435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5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23432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5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468135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5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3763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5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51914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5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833303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5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439510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5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868531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5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45535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5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11983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5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989116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6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747435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6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781856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6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6881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6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086314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6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566937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6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649241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6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91171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6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28045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6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668633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6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76204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7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889804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7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79714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7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06575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7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734962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7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828281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7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187383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7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24483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7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86749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7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0208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7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893796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8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59973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8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76867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8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93196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8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73280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8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21277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8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85978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8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556008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(2)Benzene.scx-8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28431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(2)Benzene.scx-8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14127567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(2)Benzene.scx-8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393557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9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247840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9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28765922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9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34939912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9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7588251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9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955374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9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3774440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9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2110293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(2)Benzene.scx-9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Demo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75118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(2)Benzene.scx-6-GraphPru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Simplify Edges</a:t>
            </a:r>
          </a:p>
        </p:txBody>
      </p:sp>
    </p:spTree>
    <p:extLst>
      <p:ext uri="{BB962C8B-B14F-4D97-AF65-F5344CB8AC3E}">
        <p14:creationId xmlns:p14="http://schemas.microsoft.com/office/powerpoint/2010/main" val="8523227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(2)Benzene.scx-7-GraphMerg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pic>
        <p:nvPicPr>
          <p:cNvPr id="4" name="Picture 3" descr="(2)Benzene.scx-7-GraphMerg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13" y="1639291"/>
            <a:ext cx="4876800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9313" y="88275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Merge Region Nodes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523227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(2)Benzene.scx-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80" y="2135651"/>
            <a:ext cx="4165616" cy="36449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Identify </a:t>
            </a:r>
            <a:r>
              <a:rPr lang="en-US" dirty="0" smtClean="0"/>
              <a:t>Nodes</a:t>
            </a:r>
            <a:endParaRPr lang="en-US" dirty="0"/>
          </a:p>
        </p:txBody>
      </p:sp>
      <p:pic>
        <p:nvPicPr>
          <p:cNvPr id="10" name="Picture 9" descr="(2)Benzene.scx-1-BoostPolygon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380" y="2135652"/>
            <a:ext cx="4165614" cy="3644913"/>
          </a:xfrm>
          <a:prstGeom prst="rect">
            <a:avLst/>
          </a:prstGeom>
          <a:ln w="19050" cmpd="sng">
            <a:solidFill>
              <a:schemeClr val="tx1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1828226" y="1694489"/>
            <a:ext cx="954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BWTA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6107915" y="1673987"/>
            <a:ext cx="1109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BWTA2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221391" y="5780565"/>
            <a:ext cx="4165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0.374 seconds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8380" y="5780565"/>
            <a:ext cx="4165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/>
              <a:t>0.000535992</a:t>
            </a:r>
            <a:r>
              <a:rPr lang="en-US" sz="2400" dirty="0" smtClean="0"/>
              <a:t> </a:t>
            </a:r>
            <a:r>
              <a:rPr lang="en-US" sz="2400" dirty="0"/>
              <a:t>seconds</a:t>
            </a:r>
          </a:p>
        </p:txBody>
      </p:sp>
      <p:pic>
        <p:nvPicPr>
          <p:cNvPr id="3" name="Picture 2" descr="(2)Benzene.scx-7-GraphMerge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381" y="2135651"/>
            <a:ext cx="4165614" cy="3644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856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(2)Benzene.scx-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90" y="2135651"/>
            <a:ext cx="4165615" cy="36449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Extract Region </a:t>
            </a:r>
            <a:r>
              <a:rPr lang="en-US" dirty="0" smtClean="0"/>
              <a:t>Polygons</a:t>
            </a:r>
            <a:endParaRPr lang="en-US" dirty="0"/>
          </a:p>
        </p:txBody>
      </p:sp>
      <p:pic>
        <p:nvPicPr>
          <p:cNvPr id="10" name="Picture 9" descr="(2)Benzene.scx-1-BoostPolygon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380" y="2135652"/>
            <a:ext cx="4165614" cy="3644913"/>
          </a:xfrm>
          <a:prstGeom prst="rect">
            <a:avLst/>
          </a:prstGeom>
          <a:ln w="19050" cmpd="sng">
            <a:solidFill>
              <a:schemeClr val="tx1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1828226" y="1694489"/>
            <a:ext cx="954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BWTA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6107915" y="1673987"/>
            <a:ext cx="1109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BWTA2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221391" y="5780565"/>
            <a:ext cx="4165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0.546 seconds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8380" y="5780565"/>
            <a:ext cx="4165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/>
              <a:t>0.03157657</a:t>
            </a:r>
            <a:r>
              <a:rPr lang="en-US" sz="2400" dirty="0" smtClean="0"/>
              <a:t> </a:t>
            </a:r>
            <a:r>
              <a:rPr lang="en-US" sz="2400" dirty="0"/>
              <a:t>seconds</a:t>
            </a:r>
          </a:p>
        </p:txBody>
      </p:sp>
      <p:pic>
        <p:nvPicPr>
          <p:cNvPr id="3" name="Picture 2" descr="(2)Benzene.scx-9-Region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379" y="2135651"/>
            <a:ext cx="4165615" cy="3644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862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Extract </a:t>
            </a:r>
            <a:r>
              <a:rPr lang="en-US" dirty="0" smtClean="0"/>
              <a:t>Cache Operations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75335" y="89086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Component-Labeling of Regions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75068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Extract </a:t>
            </a:r>
            <a:r>
              <a:rPr lang="en-US" dirty="0" smtClean="0"/>
              <a:t>Cache Operations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75335" y="89086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Component-Labeling of Regions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275335" y="1612432"/>
            <a:ext cx="6924737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Base Locations Clustering Resources (DBSCAN) 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7200072" y="1690231"/>
            <a:ext cx="19929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0.78 </a:t>
            </a:r>
            <a:r>
              <a:rPr lang="en-US" sz="2000" dirty="0" smtClean="0"/>
              <a:t>s </a:t>
            </a:r>
            <a:r>
              <a:rPr lang="en-US" sz="2000" dirty="0"/>
              <a:t>-</a:t>
            </a:r>
            <a:r>
              <a:rPr lang="en-US" sz="2000" dirty="0" smtClean="0"/>
              <a:t>&gt; 0.0678 s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48893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(2)Benzene.scx-ClosestBaseLocationMa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397" y="2376521"/>
            <a:ext cx="4464597" cy="39065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Extract </a:t>
            </a:r>
            <a:r>
              <a:rPr lang="en-US" dirty="0" smtClean="0"/>
              <a:t>Cache Operations</a:t>
            </a:r>
            <a:endParaRPr lang="en-US" dirty="0"/>
          </a:p>
        </p:txBody>
      </p:sp>
      <p:pic>
        <p:nvPicPr>
          <p:cNvPr id="10" name="Picture 9" descr="(2)Benzene.scx-1-BoostPolygon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397" y="2376522"/>
            <a:ext cx="4464597" cy="3906523"/>
          </a:xfrm>
          <a:prstGeom prst="rect">
            <a:avLst/>
          </a:prstGeom>
          <a:ln w="19050" cmpd="sng">
            <a:solidFill>
              <a:schemeClr val="tx1"/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275335" y="89086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Component-Labeling of Regions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275335" y="1612432"/>
            <a:ext cx="6924737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Base Locations Clustering Resources (DBSCAN) 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7200072" y="1690231"/>
            <a:ext cx="19929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0.78 </a:t>
            </a:r>
            <a:r>
              <a:rPr lang="en-US" sz="2000" dirty="0" smtClean="0"/>
              <a:t>s </a:t>
            </a:r>
            <a:r>
              <a:rPr lang="en-US" sz="2000" dirty="0"/>
              <a:t>-</a:t>
            </a:r>
            <a:r>
              <a:rPr lang="en-US" sz="2000" dirty="0" smtClean="0"/>
              <a:t>&gt; 0.0678 s </a:t>
            </a:r>
            <a:endParaRPr lang="en-US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275335" y="2376522"/>
            <a:ext cx="3654859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Closest Point of Interest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275335" y="3056643"/>
            <a:ext cx="33930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Base Location, Chokepoint and</a:t>
            </a:r>
          </a:p>
          <a:p>
            <a:r>
              <a:rPr lang="en-US" sz="2000" dirty="0" smtClean="0"/>
              <a:t>Obstacle</a:t>
            </a:r>
            <a:endParaRPr lang="en-US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275335" y="3965466"/>
            <a:ext cx="23397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Multi-Seed Flood-Fill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06677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(2)Benzene.scx-ClosestBaseLocationMa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397" y="2376521"/>
            <a:ext cx="4464597" cy="3906523"/>
          </a:xfrm>
          <a:prstGeom prst="rect">
            <a:avLst/>
          </a:prstGeom>
          <a:ln w="19050" cmpd="sng"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Extract </a:t>
            </a:r>
            <a:r>
              <a:rPr lang="en-US" dirty="0" smtClean="0"/>
              <a:t>Cache Operations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75335" y="89086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Component-Labeling of Regions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275335" y="1612432"/>
            <a:ext cx="6924737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Base Locations Clustering Resources (DBSCAN) 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7200072" y="1690231"/>
            <a:ext cx="19929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0.78 </a:t>
            </a:r>
            <a:r>
              <a:rPr lang="en-US" sz="2000" dirty="0" smtClean="0"/>
              <a:t>s </a:t>
            </a:r>
            <a:r>
              <a:rPr lang="en-US" sz="2000" dirty="0"/>
              <a:t>-</a:t>
            </a:r>
            <a:r>
              <a:rPr lang="en-US" sz="2000" dirty="0" smtClean="0"/>
              <a:t>&gt; 0.0678 s </a:t>
            </a:r>
            <a:endParaRPr lang="en-US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275335" y="2376522"/>
            <a:ext cx="3654859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Closest Point of Interest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275335" y="3056643"/>
            <a:ext cx="33930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Base Location, Chokepoint and</a:t>
            </a:r>
          </a:p>
          <a:p>
            <a:r>
              <a:rPr lang="en-US" sz="2000" dirty="0" smtClean="0"/>
              <a:t>Obstacle</a:t>
            </a:r>
            <a:endParaRPr lang="en-US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275335" y="3965466"/>
            <a:ext cx="23397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Multi-Seed Flood-Fill</a:t>
            </a:r>
            <a:endParaRPr lang="en-US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275335" y="4696856"/>
            <a:ext cx="33989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Hybrid for ground and air units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507171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n-US" dirty="0"/>
              <a:t>Extract </a:t>
            </a:r>
            <a:r>
              <a:rPr lang="en-US" dirty="0" smtClean="0"/>
              <a:t>Cache Operations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75335" y="89086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Component-Labeling of Regions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275335" y="1612432"/>
            <a:ext cx="6924737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Base Locations Clustering Resources (DBSCAN) 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7200072" y="1690231"/>
            <a:ext cx="19929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0.78 </a:t>
            </a:r>
            <a:r>
              <a:rPr lang="en-US" sz="2000" dirty="0" smtClean="0"/>
              <a:t>s </a:t>
            </a:r>
            <a:r>
              <a:rPr lang="en-US" sz="2000" dirty="0"/>
              <a:t>-</a:t>
            </a:r>
            <a:r>
              <a:rPr lang="en-US" sz="2000" dirty="0" smtClean="0"/>
              <a:t>&gt; 0.0678 s </a:t>
            </a:r>
            <a:endParaRPr lang="en-US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275335" y="2376522"/>
            <a:ext cx="3654859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Closest Point of Interest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275335" y="3056643"/>
            <a:ext cx="33930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Base Location, Chokepoint and</a:t>
            </a:r>
          </a:p>
          <a:p>
            <a:r>
              <a:rPr lang="en-US" sz="2000" dirty="0" smtClean="0"/>
              <a:t>Obstacle</a:t>
            </a:r>
            <a:endParaRPr lang="en-US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275335" y="3965466"/>
            <a:ext cx="23397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Multi-Seed Flood-Fill</a:t>
            </a:r>
            <a:endParaRPr lang="en-US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275335" y="4696856"/>
            <a:ext cx="33989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Hybrid for ground and air units</a:t>
            </a:r>
            <a:endParaRPr lang="en-US" sz="2000" dirty="0"/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8917799"/>
              </p:ext>
            </p:extLst>
          </p:nvPr>
        </p:nvGraphicFramePr>
        <p:xfrm>
          <a:off x="275335" y="5392587"/>
          <a:ext cx="2045500" cy="741680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1027595"/>
                <a:gridCol w="101790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BWTA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BWTA2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47.154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</a:t>
                      </a:r>
                      <a:endParaRPr lang="el-GR" sz="1800" b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1.088 s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3" name="Picture 12" descr="(2)Benzene.scx-ClosestBaseLocationMa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397" y="2376521"/>
            <a:ext cx="4464597" cy="3906523"/>
          </a:xfrm>
          <a:prstGeom prst="rect">
            <a:avLst/>
          </a:prstGeom>
          <a:ln w="19050" cmpd="sng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28036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Performance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6854891"/>
              </p:ext>
            </p:extLst>
          </p:nvPr>
        </p:nvGraphicFramePr>
        <p:xfrm>
          <a:off x="1394801" y="1612280"/>
          <a:ext cx="5155379" cy="1854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95290"/>
                <a:gridCol w="1160031"/>
                <a:gridCol w="1069152"/>
                <a:gridCol w="103090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Size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BWTA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BWTA2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Destination</a:t>
                      </a:r>
                      <a:endParaRPr lang="el-GR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128x96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54.15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3.53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err="1" smtClean="0"/>
                        <a:t>Heartbreak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dirty="0" err="1" smtClean="0"/>
                        <a:t>Ridge</a:t>
                      </a:r>
                      <a:endParaRPr lang="el-GR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128x96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53.55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4.32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err="1" smtClean="0"/>
                        <a:t>Benzene</a:t>
                      </a:r>
                      <a:endParaRPr lang="el-GR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128x112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55.82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5.87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err="1" smtClean="0"/>
                        <a:t>Aztec</a:t>
                      </a:r>
                      <a:endParaRPr lang="el-GR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128x128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66.83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5.39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47262" y="1106838"/>
            <a:ext cx="18520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Time in seconds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07264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Performance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9507566"/>
              </p:ext>
            </p:extLst>
          </p:nvPr>
        </p:nvGraphicFramePr>
        <p:xfrm>
          <a:off x="1394801" y="1612280"/>
          <a:ext cx="6545417" cy="29667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95290"/>
                <a:gridCol w="1160031"/>
                <a:gridCol w="1069152"/>
                <a:gridCol w="1030906"/>
                <a:gridCol w="139003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Size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BWTA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BWTA2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BWTA2 last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Destination</a:t>
                      </a:r>
                      <a:endParaRPr lang="el-GR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128x96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54.15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3.53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1.35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err="1" smtClean="0"/>
                        <a:t>Heartbreak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dirty="0" err="1" smtClean="0"/>
                        <a:t>Ridge</a:t>
                      </a:r>
                      <a:endParaRPr lang="el-GR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128x96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53.55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4.32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1.31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err="1" smtClean="0"/>
                        <a:t>Benzene</a:t>
                      </a:r>
                      <a:endParaRPr lang="el-GR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128x112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55.82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5.87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1.40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err="1" smtClean="0"/>
                        <a:t>Aztec</a:t>
                      </a:r>
                      <a:endParaRPr lang="el-GR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128x128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66.83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5.39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1.60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Andromeda</a:t>
                      </a:r>
                      <a:endParaRPr lang="el-GR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128x128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78.16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1.77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err="1" smtClean="0"/>
                        <a:t>Fortress</a:t>
                      </a:r>
                      <a:endParaRPr lang="el-GR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128x128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49.19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1.60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Python</a:t>
                      </a:r>
                      <a:endParaRPr lang="el-GR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128x128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43.70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1.64</a:t>
                      </a:r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47262" y="1106838"/>
            <a:ext cx="18520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Time in seconds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51982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(2)Benzene.scx-9-Region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379" y="2135651"/>
            <a:ext cx="4165615" cy="3644913"/>
          </a:xfrm>
          <a:prstGeom prst="rect">
            <a:avLst/>
          </a:prstGeom>
          <a:ln w="19050" cmpd="sng"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Performance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75335" y="89086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Region Detection Comparison</a:t>
            </a:r>
            <a:endParaRPr lang="en-US" sz="2800" dirty="0"/>
          </a:p>
        </p:txBody>
      </p:sp>
      <p:pic>
        <p:nvPicPr>
          <p:cNvPr id="8" name="Picture 7" descr="(2)Benzene.scx-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90" y="2135651"/>
            <a:ext cx="4165615" cy="364491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828226" y="1694489"/>
            <a:ext cx="954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BWTA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107915" y="1673987"/>
            <a:ext cx="1109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BWTA2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5552940" y="987332"/>
            <a:ext cx="12564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Benzene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018349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Performance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75335" y="89086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Region Detection Comparison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1828226" y="1694489"/>
            <a:ext cx="954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BWTA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107915" y="1673987"/>
            <a:ext cx="1109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BWTA2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5552940" y="987332"/>
            <a:ext cx="16236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Destination</a:t>
            </a:r>
            <a:endParaRPr lang="en-US" sz="2400" dirty="0"/>
          </a:p>
        </p:txBody>
      </p:sp>
      <p:pic>
        <p:nvPicPr>
          <p:cNvPr id="3" name="Picture 2" descr="(2)Destination.scx-9-Region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708" y="2135652"/>
            <a:ext cx="3415788" cy="4554384"/>
          </a:xfrm>
          <a:prstGeom prst="rect">
            <a:avLst/>
          </a:prstGeom>
          <a:ln w="19050" cmpd="sng">
            <a:solidFill>
              <a:schemeClr val="tx1"/>
            </a:solidFill>
          </a:ln>
        </p:spPr>
      </p:pic>
      <p:pic>
        <p:nvPicPr>
          <p:cNvPr id="4" name="Picture 3" descr="(2)Destination.scx-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96" y="2156154"/>
            <a:ext cx="3460134" cy="4613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4690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(3)Aztec.scx-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90" y="2135651"/>
            <a:ext cx="4165615" cy="4165615"/>
          </a:xfrm>
          <a:prstGeom prst="rect">
            <a:avLst/>
          </a:prstGeom>
        </p:spPr>
      </p:pic>
      <p:pic>
        <p:nvPicPr>
          <p:cNvPr id="3" name="Picture 2" descr="(3)Aztec.scx-9-Region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379" y="2135651"/>
            <a:ext cx="4165615" cy="4165615"/>
          </a:xfrm>
          <a:prstGeom prst="rect">
            <a:avLst/>
          </a:prstGeom>
          <a:ln w="19050" cmpd="sng">
            <a:solidFill>
              <a:srgbClr val="000000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Performance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75335" y="89086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Region Detection Comparison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1828226" y="1694489"/>
            <a:ext cx="954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BWTA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107915" y="1673987"/>
            <a:ext cx="1109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BWTA2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5552940" y="987332"/>
            <a:ext cx="8707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Aztec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39819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(4)Andromeda.scx-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90" y="2135651"/>
            <a:ext cx="4165615" cy="4165615"/>
          </a:xfrm>
          <a:prstGeom prst="rect">
            <a:avLst/>
          </a:prstGeom>
        </p:spPr>
      </p:pic>
      <p:pic>
        <p:nvPicPr>
          <p:cNvPr id="3" name="Picture 2" descr="(4)Andromeda.scx-9-Region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380" y="2135651"/>
            <a:ext cx="4165614" cy="4165614"/>
          </a:xfrm>
          <a:prstGeom prst="rect">
            <a:avLst/>
          </a:prstGeom>
          <a:ln w="19050" cmpd="sng">
            <a:solidFill>
              <a:srgbClr val="000000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Performance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75335" y="89086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Region Detection Comparison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1828226" y="1694489"/>
            <a:ext cx="954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BWTA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107915" y="1673987"/>
            <a:ext cx="1109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BWTA2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5552940" y="987332"/>
            <a:ext cx="1663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Andromeda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426459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(4)Fortress.scx-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90" y="2135650"/>
            <a:ext cx="4165615" cy="4165615"/>
          </a:xfrm>
          <a:prstGeom prst="rect">
            <a:avLst/>
          </a:prstGeom>
        </p:spPr>
      </p:pic>
      <p:pic>
        <p:nvPicPr>
          <p:cNvPr id="3" name="Picture 2" descr="(4)Fortress.scx-9-Region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379" y="2135650"/>
            <a:ext cx="4165615" cy="4165615"/>
          </a:xfrm>
          <a:prstGeom prst="rect">
            <a:avLst/>
          </a:prstGeom>
          <a:ln w="19050" cmpd="sng">
            <a:solidFill>
              <a:srgbClr val="000000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Performance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75335" y="890867"/>
            <a:ext cx="486537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Region Detection Comparison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1828226" y="1694489"/>
            <a:ext cx="954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BWTA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107915" y="1673987"/>
            <a:ext cx="1109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BWTA2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5552940" y="987332"/>
            <a:ext cx="1199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Fortress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3130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Performance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7417848"/>
              </p:ext>
            </p:extLst>
          </p:nvPr>
        </p:nvGraphicFramePr>
        <p:xfrm>
          <a:off x="4519950" y="1498912"/>
          <a:ext cx="4124473" cy="14833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95290"/>
                <a:gridCol w="1160031"/>
                <a:gridCol w="106915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Tile Positions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HPA*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(9,84) – (69,7)</a:t>
                      </a:r>
                      <a:endParaRPr lang="el-GR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41.13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0.95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(9,84) – (118,101)</a:t>
                      </a:r>
                      <a:endParaRPr lang="el-GR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46.72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0.73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(69,7) – (118,101)</a:t>
                      </a:r>
                      <a:endParaRPr lang="el-GR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41.38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1.09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75335" y="1052446"/>
            <a:ext cx="3258331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HPA* implemented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53952" y="1734546"/>
            <a:ext cx="32797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Aztec Map </a:t>
            </a:r>
          </a:p>
          <a:p>
            <a:r>
              <a:rPr lang="en-US" dirty="0" smtClean="0"/>
              <a:t>Distance Between Start Positions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433068" y="1098802"/>
            <a:ext cx="22923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Time in milliseconds</a:t>
            </a:r>
            <a:endParaRPr lang="en-US" sz="2000" dirty="0"/>
          </a:p>
        </p:txBody>
      </p:sp>
      <p:pic>
        <p:nvPicPr>
          <p:cNvPr id="9" name="Picture 8" descr="(3)Aztec.scx-9-Region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35" y="2478551"/>
            <a:ext cx="4118865" cy="4118865"/>
          </a:xfrm>
          <a:prstGeom prst="rect">
            <a:avLst/>
          </a:prstGeom>
          <a:ln w="19050" cmpd="sng">
            <a:solidFill>
              <a:srgbClr val="000000"/>
            </a:solidFill>
          </a:ln>
        </p:spPr>
      </p:pic>
      <p:cxnSp>
        <p:nvCxnSpPr>
          <p:cNvPr id="6" name="Straight Connector 5"/>
          <p:cNvCxnSpPr/>
          <p:nvPr/>
        </p:nvCxnSpPr>
        <p:spPr>
          <a:xfrm flipV="1">
            <a:off x="584200" y="2743200"/>
            <a:ext cx="1790700" cy="2616200"/>
          </a:xfrm>
          <a:prstGeom prst="line">
            <a:avLst/>
          </a:prstGeom>
          <a:ln w="38100" cmpd="sng"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84200" y="5359400"/>
            <a:ext cx="3568700" cy="457200"/>
          </a:xfrm>
          <a:prstGeom prst="line">
            <a:avLst/>
          </a:prstGeom>
          <a:ln w="38100" cmpd="sng"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2374900" y="2743200"/>
            <a:ext cx="1778000" cy="3073400"/>
          </a:xfrm>
          <a:prstGeom prst="line">
            <a:avLst/>
          </a:prstGeom>
          <a:ln w="38100" cmpd="sng"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4" name="Picture 73" descr="Screen Shot 2016-10-09 at 1.51.58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674" y="3175000"/>
            <a:ext cx="3375025" cy="3274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5866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4 Conector recto"/>
          <p:cNvCxnSpPr/>
          <p:nvPr/>
        </p:nvCxnSpPr>
        <p:spPr>
          <a:xfrm>
            <a:off x="209655" y="2305345"/>
            <a:ext cx="871724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2400" y="116632"/>
            <a:ext cx="879124" cy="936104"/>
          </a:xfrm>
          <a:prstGeom prst="rect">
            <a:avLst/>
          </a:prstGeom>
          <a:noFill/>
        </p:spPr>
      </p:pic>
      <p:sp>
        <p:nvSpPr>
          <p:cNvPr id="11" name="7 CuadroTexto"/>
          <p:cNvSpPr txBox="1"/>
          <p:nvPr/>
        </p:nvSpPr>
        <p:spPr>
          <a:xfrm>
            <a:off x="323528" y="2389479"/>
            <a:ext cx="58851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Alberto Uriarte </a:t>
            </a:r>
            <a:r>
              <a:rPr lang="en-US" sz="2400" dirty="0"/>
              <a:t> </a:t>
            </a:r>
            <a:r>
              <a:rPr lang="en-US" sz="2400" dirty="0" smtClean="0"/>
              <a:t>       </a:t>
            </a:r>
            <a:r>
              <a:rPr lang="en-US" sz="2400" dirty="0" err="1" smtClean="0"/>
              <a:t>albertouri@cs.drexel.edu</a:t>
            </a:r>
            <a:endParaRPr lang="en-US" sz="2400" dirty="0"/>
          </a:p>
          <a:p>
            <a:r>
              <a:rPr lang="en-US" sz="2400" dirty="0" smtClean="0"/>
              <a:t>Santiago </a:t>
            </a:r>
            <a:r>
              <a:rPr lang="en-US" sz="2400" dirty="0" err="1" smtClean="0"/>
              <a:t>Ontañón</a:t>
            </a:r>
            <a:r>
              <a:rPr lang="en-US" sz="2400" dirty="0" smtClean="0"/>
              <a:t>    </a:t>
            </a:r>
            <a:r>
              <a:rPr lang="en-US" sz="2400" dirty="0" err="1" smtClean="0"/>
              <a:t>santi@cs.drexel.edu</a:t>
            </a:r>
            <a:endParaRPr lang="en-US" sz="24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952" y="3757373"/>
            <a:ext cx="3411733" cy="2520280"/>
          </a:xfrm>
          <a:prstGeom prst="rect">
            <a:avLst/>
          </a:prstGeom>
        </p:spPr>
      </p:pic>
      <p:pic>
        <p:nvPicPr>
          <p:cNvPr id="7" name="Picture 6" descr="logo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55" y="116632"/>
            <a:ext cx="1217151" cy="936104"/>
          </a:xfrm>
          <a:prstGeom prst="rect">
            <a:avLst/>
          </a:prstGeom>
        </p:spPr>
      </p:pic>
      <p:sp>
        <p:nvSpPr>
          <p:cNvPr id="9" name="3 CuadroTexto"/>
          <p:cNvSpPr txBox="1"/>
          <p:nvPr/>
        </p:nvSpPr>
        <p:spPr>
          <a:xfrm>
            <a:off x="209655" y="981906"/>
            <a:ext cx="678578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tx2"/>
                </a:solidFill>
              </a:rPr>
              <a:t>Improving Terrain Analysis and </a:t>
            </a:r>
            <a:endParaRPr lang="en-US" sz="4000" b="1" dirty="0" smtClean="0">
              <a:solidFill>
                <a:schemeClr val="tx2"/>
              </a:solidFill>
            </a:endParaRPr>
          </a:p>
          <a:p>
            <a:r>
              <a:rPr lang="en-US" sz="4000" b="1" dirty="0" smtClean="0">
                <a:solidFill>
                  <a:schemeClr val="tx2"/>
                </a:solidFill>
              </a:rPr>
              <a:t>Applications </a:t>
            </a:r>
            <a:r>
              <a:rPr lang="en-US" sz="4000" b="1" dirty="0">
                <a:solidFill>
                  <a:schemeClr val="tx2"/>
                </a:solidFill>
              </a:rPr>
              <a:t>to RTS Game AI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6915" y="4458737"/>
            <a:ext cx="3019904" cy="954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Lab looking for new PhD students!!!!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25227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24298</TotalTime>
  <Words>1180</Words>
  <Application>Microsoft Macintosh PowerPoint</Application>
  <PresentationFormat>On-screen Show (4:3)</PresentationFormat>
  <Paragraphs>537</Paragraphs>
  <Slides>127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127</vt:i4>
      </vt:variant>
    </vt:vector>
  </HeadingPairs>
  <TitlesOfParts>
    <vt:vector size="128" baseType="lpstr">
      <vt:lpstr>Office Theme</vt:lpstr>
      <vt:lpstr>PowerPoint Presentation</vt:lpstr>
      <vt:lpstr>Motivation</vt:lpstr>
      <vt:lpstr>Motivation</vt:lpstr>
      <vt:lpstr>Motivation</vt:lpstr>
      <vt:lpstr>BWTA2 Overview</vt:lpstr>
      <vt:lpstr>BWTA2 Overview</vt:lpstr>
      <vt:lpstr>Recognize Obstacle Polygons</vt:lpstr>
      <vt:lpstr>Recognize Obstacle Polygons</vt:lpstr>
      <vt:lpstr>Recognize Obstacle Polygons</vt:lpstr>
      <vt:lpstr>Recognize Obstacle Polygons</vt:lpstr>
      <vt:lpstr>Recognize Obstacle Polygons</vt:lpstr>
      <vt:lpstr>Compute Voronoi Diagram</vt:lpstr>
      <vt:lpstr>Prune Voronoi Diagram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Identify Nodes</vt:lpstr>
      <vt:lpstr>Extract Region Polygons</vt:lpstr>
      <vt:lpstr>Extract Cache Operations</vt:lpstr>
      <vt:lpstr>Extract Cache Operations</vt:lpstr>
      <vt:lpstr>Extract Cache Operations</vt:lpstr>
      <vt:lpstr>Extract Cache Operations</vt:lpstr>
      <vt:lpstr>Extract Cache Operations</vt:lpstr>
      <vt:lpstr>General Performance</vt:lpstr>
      <vt:lpstr>General Performance</vt:lpstr>
      <vt:lpstr>General Performance</vt:lpstr>
      <vt:lpstr>General Performance</vt:lpstr>
      <vt:lpstr>General Performance</vt:lpstr>
      <vt:lpstr>General Performance</vt:lpstr>
      <vt:lpstr>General Performance</vt:lpstr>
      <vt:lpstr>General Performance</vt:lpstr>
      <vt:lpstr>PowerPoint Presentation</vt:lpstr>
    </vt:vector>
  </TitlesOfParts>
  <Company>Drexel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Alberto Uriarte</dc:creator>
  <cp:lastModifiedBy>Alberto Uriarte</cp:lastModifiedBy>
  <cp:revision>243</cp:revision>
  <dcterms:created xsi:type="dcterms:W3CDTF">2013-08-02T16:03:36Z</dcterms:created>
  <dcterms:modified xsi:type="dcterms:W3CDTF">2016-10-09T05:52:53Z</dcterms:modified>
</cp:coreProperties>
</file>