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7" r:id="rId2"/>
    <p:sldId id="310" r:id="rId3"/>
    <p:sldId id="421" r:id="rId4"/>
    <p:sldId id="422" r:id="rId5"/>
    <p:sldId id="425" r:id="rId6"/>
    <p:sldId id="429" r:id="rId7"/>
    <p:sldId id="427" r:id="rId8"/>
    <p:sldId id="432" r:id="rId9"/>
    <p:sldId id="430" r:id="rId10"/>
    <p:sldId id="431" r:id="rId11"/>
    <p:sldId id="435" r:id="rId12"/>
    <p:sldId id="433" r:id="rId13"/>
    <p:sldId id="434" r:id="rId14"/>
    <p:sldId id="428" r:id="rId15"/>
    <p:sldId id="436" r:id="rId16"/>
    <p:sldId id="437" r:id="rId17"/>
    <p:sldId id="438" r:id="rId18"/>
    <p:sldId id="439" r:id="rId19"/>
    <p:sldId id="440" r:id="rId20"/>
    <p:sldId id="441" r:id="rId21"/>
    <p:sldId id="442" r:id="rId22"/>
    <p:sldId id="443" r:id="rId23"/>
    <p:sldId id="444" r:id="rId24"/>
    <p:sldId id="446" r:id="rId25"/>
    <p:sldId id="447" r:id="rId26"/>
    <p:sldId id="448" r:id="rId27"/>
    <p:sldId id="449" r:id="rId28"/>
    <p:sldId id="450" r:id="rId29"/>
    <p:sldId id="466" r:id="rId30"/>
    <p:sldId id="451" r:id="rId31"/>
    <p:sldId id="452" r:id="rId32"/>
    <p:sldId id="453" r:id="rId33"/>
    <p:sldId id="462" r:id="rId34"/>
    <p:sldId id="454" r:id="rId35"/>
    <p:sldId id="455" r:id="rId36"/>
    <p:sldId id="464" r:id="rId37"/>
    <p:sldId id="458" r:id="rId38"/>
    <p:sldId id="465" r:id="rId39"/>
    <p:sldId id="461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EF4"/>
    <a:srgbClr val="CED9E8"/>
    <a:srgbClr val="F0BF03"/>
    <a:srgbClr val="101C3F"/>
    <a:srgbClr val="EAC52C"/>
    <a:srgbClr val="1F497D"/>
    <a:srgbClr val="23346D"/>
    <a:srgbClr val="101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30" autoAdjust="0"/>
  </p:normalViewPr>
  <p:slideViewPr>
    <p:cSldViewPr snapToGrid="0" snapToObjects="1">
      <p:cViewPr varScale="1">
        <p:scale>
          <a:sx n="100" d="100"/>
          <a:sy n="100" d="100"/>
        </p:scale>
        <p:origin x="-7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E560C-9FC7-FF44-A295-DC9AE0021A96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B003A-F886-624A-A704-B86594CF8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7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forbes.com/media/lists/94/2010/logos/drexel-university.jp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414" r="1088"/>
          <a:stretch/>
        </p:blipFill>
        <p:spPr bwMode="auto">
          <a:xfrm>
            <a:off x="8393652" y="-3405"/>
            <a:ext cx="753708" cy="808029"/>
          </a:xfrm>
          <a:prstGeom prst="rect">
            <a:avLst/>
          </a:prstGeom>
          <a:noFill/>
        </p:spPr>
      </p:pic>
      <p:cxnSp>
        <p:nvCxnSpPr>
          <p:cNvPr id="4" name="30 Conector recto"/>
          <p:cNvCxnSpPr/>
          <p:nvPr userDrawn="1"/>
        </p:nvCxnSpPr>
        <p:spPr>
          <a:xfrm>
            <a:off x="0" y="695805"/>
            <a:ext cx="9144000" cy="0"/>
          </a:xfrm>
          <a:prstGeom prst="line">
            <a:avLst/>
          </a:prstGeom>
          <a:ln w="38100">
            <a:solidFill>
              <a:srgbClr val="1015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881192" y="0"/>
            <a:ext cx="7512459" cy="695805"/>
          </a:xfrm>
          <a:prstGeom prst="rect">
            <a:avLst/>
          </a:prstGeom>
        </p:spPr>
        <p:txBody>
          <a:bodyPr vert="horz"/>
          <a:lstStyle>
            <a:lvl1pPr algn="ctr">
              <a:defRPr sz="3600" b="1">
                <a:solidFill>
                  <a:srgbClr val="1F497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5" name="Picture 4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9" y="28112"/>
            <a:ext cx="818631" cy="62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6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Pr>
        <a:solidFill>
          <a:srgbClr val="101C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0880"/>
            <a:ext cx="8229600" cy="2667918"/>
          </a:xfrm>
          <a:prstGeom prst="rect">
            <a:avLst/>
          </a:prstGeom>
        </p:spPr>
        <p:txBody>
          <a:bodyPr vert="horz" anchor="ctr"/>
          <a:lstStyle>
            <a:lvl1pPr>
              <a:defRPr b="1">
                <a:solidFill>
                  <a:srgbClr val="F0BF03"/>
                </a:solidFill>
                <a:latin typeface="+mj-lt"/>
                <a:cs typeface="Cambri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9" t="13580" r="20519" b="26907"/>
          <a:stretch/>
        </p:blipFill>
        <p:spPr>
          <a:xfrm>
            <a:off x="8155252" y="1"/>
            <a:ext cx="988747" cy="100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75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9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3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6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1 Marcador de número de diapositiva"/>
          <p:cNvSpPr txBox="1">
            <a:spLocks/>
          </p:cNvSpPr>
          <p:nvPr userDrawn="1"/>
        </p:nvSpPr>
        <p:spPr>
          <a:xfrm>
            <a:off x="7923441" y="6379652"/>
            <a:ext cx="11254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C497EFA-3BAC-4310-8482-6E75FC6E776C}" type="slidenum">
              <a:rPr lang="es-ES" smtClean="0"/>
              <a:pPr algn="r"/>
              <a:t>‹#›</a:t>
            </a:fld>
            <a:r>
              <a:rPr lang="es-ES" dirty="0" smtClean="0"/>
              <a:t>/</a:t>
            </a:r>
            <a:r>
              <a:rPr lang="es-ES" dirty="0" smtClean="0"/>
              <a:t>39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4463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2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Relationship Id="rId3" Type="http://schemas.openxmlformats.org/officeDocument/2006/relationships/image" Target="../media/image18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Relationship Id="rId3" Type="http://schemas.openxmlformats.org/officeDocument/2006/relationships/image" Target="../media/image18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Relationship Id="rId3" Type="http://schemas.openxmlformats.org/officeDocument/2006/relationships/image" Target="../media/image18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6767" y="1951672"/>
            <a:ext cx="90377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tx2"/>
                </a:solidFill>
              </a:rPr>
              <a:t>Improving Monte Carlo Tree Search Policies </a:t>
            </a:r>
            <a:r>
              <a:rPr lang="en-US" sz="3000" b="1" dirty="0" smtClean="0">
                <a:solidFill>
                  <a:schemeClr val="tx2"/>
                </a:solidFill>
              </a:rPr>
              <a:t>in </a:t>
            </a:r>
            <a:r>
              <a:rPr lang="en-US" sz="3000" b="1" dirty="0">
                <a:solidFill>
                  <a:schemeClr val="tx2"/>
                </a:solidFill>
              </a:rPr>
              <a:t>StarCraft </a:t>
            </a:r>
            <a:endParaRPr lang="en-US" sz="3000" b="1" dirty="0" smtClean="0">
              <a:solidFill>
                <a:schemeClr val="tx2"/>
              </a:solidFill>
            </a:endParaRPr>
          </a:p>
          <a:p>
            <a:r>
              <a:rPr lang="en-US" sz="3000" b="1" dirty="0" smtClean="0">
                <a:solidFill>
                  <a:schemeClr val="tx2"/>
                </a:solidFill>
              </a:rPr>
              <a:t>via </a:t>
            </a:r>
            <a:r>
              <a:rPr lang="en-US" sz="3000" b="1" dirty="0">
                <a:solidFill>
                  <a:schemeClr val="tx2"/>
                </a:solidFill>
              </a:rPr>
              <a:t>Probabilistic Models Learned from Replay Data 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96767" y="2967335"/>
            <a:ext cx="895475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125974" y="3083129"/>
            <a:ext cx="4934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</a:t>
            </a:r>
            <a:r>
              <a:rPr lang="en-US" sz="2400" dirty="0"/>
              <a:t>Uriarte and Santiago </a:t>
            </a:r>
            <a:r>
              <a:rPr lang="en-US" sz="2400" dirty="0" err="1"/>
              <a:t>Ontañón</a:t>
            </a:r>
            <a:endParaRPr lang="en-US" sz="2400" dirty="0"/>
          </a:p>
        </p:txBody>
      </p: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25974" y="3771717"/>
            <a:ext cx="1788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Drexel University</a:t>
            </a:r>
          </a:p>
          <a:p>
            <a:r>
              <a:rPr lang="en-US" dirty="0" smtClean="0"/>
              <a:t>Philadelphia</a:t>
            </a:r>
            <a:endParaRPr lang="en-US" dirty="0"/>
          </a:p>
        </p:txBody>
      </p:sp>
      <p:sp>
        <p:nvSpPr>
          <p:cNvPr id="10" name="7 CuadroTexto"/>
          <p:cNvSpPr txBox="1"/>
          <p:nvPr/>
        </p:nvSpPr>
        <p:spPr>
          <a:xfrm>
            <a:off x="0" y="4771083"/>
            <a:ext cx="914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October 10, 2016</a:t>
            </a:r>
            <a:endParaRPr lang="en-US" sz="2400" dirty="0"/>
          </a:p>
        </p:txBody>
      </p:sp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55" y="116632"/>
            <a:ext cx="1217151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01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3378" y="1083143"/>
            <a:ext cx="8555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charset="2"/>
              <a:buChar char="§"/>
            </a:pPr>
            <a:r>
              <a:rPr lang="en-US" sz="3200" dirty="0" smtClean="0"/>
              <a:t>Sorry, this paper is not really about </a:t>
            </a:r>
            <a:br>
              <a:rPr lang="en-US" sz="3200" dirty="0" smtClean="0"/>
            </a:br>
            <a:r>
              <a:rPr lang="en-US" sz="3200" dirty="0" smtClean="0"/>
              <a:t>Monte Carlo Tree Search</a:t>
            </a:r>
            <a:endParaRPr lang="en-US" sz="3200" dirty="0"/>
          </a:p>
        </p:txBody>
      </p:sp>
      <p:pic>
        <p:nvPicPr>
          <p:cNvPr id="3" name="Picture 2" descr="mc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77" y="2513136"/>
            <a:ext cx="6667500" cy="31242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1241777" y="2665536"/>
            <a:ext cx="6667500" cy="2971800"/>
          </a:xfrm>
          <a:prstGeom prst="line">
            <a:avLst/>
          </a:prstGeom>
          <a:ln w="254000" cap="rnd" cmpd="sng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241777" y="2665536"/>
            <a:ext cx="6667500" cy="2971800"/>
          </a:xfrm>
          <a:prstGeom prst="line">
            <a:avLst/>
          </a:prstGeom>
          <a:ln w="254000" cap="rnd" cmpd="sng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47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3378" y="1083143"/>
            <a:ext cx="8555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charset="2"/>
              <a:buChar char="§"/>
            </a:pPr>
            <a:r>
              <a:rPr lang="en-US" sz="3200" dirty="0" smtClean="0"/>
              <a:t>Sorry, this paper is not really about </a:t>
            </a:r>
            <a:br>
              <a:rPr lang="en-US" sz="3200" dirty="0" smtClean="0"/>
            </a:br>
            <a:r>
              <a:rPr lang="en-US" sz="3200" dirty="0" smtClean="0"/>
              <a:t>Monte Carlo Tree Search</a:t>
            </a:r>
          </a:p>
          <a:p>
            <a:pPr marL="571500" indent="-571500">
              <a:buFont typeface="Wingdings" charset="2"/>
              <a:buChar char="§"/>
            </a:pPr>
            <a:r>
              <a:rPr lang="en-US" sz="3200" dirty="0" smtClean="0"/>
              <a:t>It is about the Multi-Armed Bandit Problem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666" y="2652803"/>
            <a:ext cx="5729111" cy="399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399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Multi-Armed Bandit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23332" y="1939574"/>
            <a:ext cx="3513668" cy="25415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32503" b="30114"/>
          <a:stretch/>
        </p:blipFill>
        <p:spPr>
          <a:xfrm>
            <a:off x="4167257" y="2271889"/>
            <a:ext cx="4584137" cy="185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9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Multi-Armed Bandit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92" y="1528233"/>
            <a:ext cx="1145823" cy="11458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2398138" y="1473717"/>
            <a:ext cx="828322" cy="1200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3378860" y="1473717"/>
            <a:ext cx="828322" cy="1200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4359582" y="1473717"/>
            <a:ext cx="828322" cy="12003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5340304" y="1473717"/>
            <a:ext cx="828322" cy="1200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6321026" y="1473717"/>
            <a:ext cx="828322" cy="12003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3378" y="3228032"/>
            <a:ext cx="8555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How </a:t>
            </a:r>
            <a:r>
              <a:rPr lang="en-US" sz="3200" dirty="0"/>
              <a:t>to pick between Slot Machines so that you walk out with most $$$ from </a:t>
            </a:r>
            <a:r>
              <a:rPr lang="en-US" sz="3200" dirty="0" smtClean="0"/>
              <a:t>Las Vegas?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56974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Multi-Armed Bandit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92" y="1528233"/>
            <a:ext cx="1145823" cy="11458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2398138" y="1473717"/>
            <a:ext cx="828322" cy="1200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3378860" y="1473717"/>
            <a:ext cx="828322" cy="1200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4359582" y="1473717"/>
            <a:ext cx="828322" cy="12003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5340304" y="1473717"/>
            <a:ext cx="828322" cy="1200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6321026" y="1473717"/>
            <a:ext cx="828322" cy="12003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11727" t="12710" r="4194" b="12976"/>
          <a:stretch/>
        </p:blipFill>
        <p:spPr>
          <a:xfrm>
            <a:off x="1114026" y="2999877"/>
            <a:ext cx="6491111" cy="323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04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Multi-Armed Bandit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92" y="1528233"/>
            <a:ext cx="1145823" cy="11458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2398138" y="1473717"/>
            <a:ext cx="828322" cy="1200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3378860" y="1473717"/>
            <a:ext cx="828322" cy="1200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4359582" y="1473717"/>
            <a:ext cx="828322" cy="12003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5340304" y="1473717"/>
            <a:ext cx="828322" cy="1200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6321026" y="1473717"/>
            <a:ext cx="828322" cy="12003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58332" y="3228032"/>
            <a:ext cx="77902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charset="2"/>
              <a:buChar char="§"/>
            </a:pPr>
            <a:r>
              <a:rPr lang="en-US" sz="3200" dirty="0" smtClean="0"/>
              <a:t>Epsilon Greedy</a:t>
            </a:r>
          </a:p>
          <a:p>
            <a:pPr marL="571500" indent="-571500">
              <a:buFont typeface="Wingdings" charset="2"/>
              <a:buChar char="§"/>
            </a:pPr>
            <a:r>
              <a:rPr lang="en-US" sz="3200" dirty="0" smtClean="0"/>
              <a:t>Upper Confidence Bounds (UCB)</a:t>
            </a:r>
          </a:p>
          <a:p>
            <a:pPr marL="571500" indent="-571500">
              <a:buFont typeface="Wingdings" charset="2"/>
              <a:buChar char="§"/>
            </a:pPr>
            <a:r>
              <a:rPr lang="en-US" sz="3200" dirty="0"/>
              <a:t>Thompson </a:t>
            </a:r>
            <a:r>
              <a:rPr lang="en-US" sz="3200" dirty="0" smtClean="0"/>
              <a:t>sampling</a:t>
            </a:r>
            <a:endParaRPr lang="en-US" sz="3200" dirty="0"/>
          </a:p>
          <a:p>
            <a:pPr marL="571500" indent="-571500">
              <a:buFont typeface="Wingdings" charset="2"/>
              <a:buChar char="§"/>
            </a:pPr>
            <a:r>
              <a:rPr lang="en-US" sz="3200" dirty="0" smtClean="0"/>
              <a:t>…</a:t>
            </a:r>
            <a:endParaRPr lang="en-US" sz="3200" dirty="0"/>
          </a:p>
          <a:p>
            <a:pPr marL="571500" indent="-571500">
              <a:buFont typeface="Wingdings" charset="2"/>
              <a:buChar char="§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57414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Multi-Armed Bandit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92" y="1528233"/>
            <a:ext cx="1145823" cy="11458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2398138" y="1473717"/>
            <a:ext cx="828322" cy="1200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3378860" y="1473717"/>
            <a:ext cx="828322" cy="1200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4359582" y="1473717"/>
            <a:ext cx="828322" cy="12003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5340304" y="1473717"/>
            <a:ext cx="828322" cy="1200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1955" t="22222" r="29424" b="21810"/>
          <a:stretch/>
        </p:blipFill>
        <p:spPr>
          <a:xfrm>
            <a:off x="6321026" y="1473717"/>
            <a:ext cx="828322" cy="12003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23340"/>
          <a:stretch/>
        </p:blipFill>
        <p:spPr>
          <a:xfrm>
            <a:off x="-160571" y="3414889"/>
            <a:ext cx="9040305" cy="234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5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398138" y="1473717"/>
            <a:ext cx="828322" cy="1200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378860" y="1473717"/>
            <a:ext cx="828322" cy="1200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359582" y="1473717"/>
            <a:ext cx="828322" cy="12003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340304" y="1473717"/>
            <a:ext cx="828322" cy="1200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321026" y="1473717"/>
            <a:ext cx="828322" cy="12003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27778" t="27778" r="20370" b="29630"/>
          <a:stretch/>
        </p:blipFill>
        <p:spPr>
          <a:xfrm>
            <a:off x="479777" y="1319389"/>
            <a:ext cx="1649160" cy="13546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9777" y="2924427"/>
            <a:ext cx="2166053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We are broke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263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398138" y="1473717"/>
            <a:ext cx="828322" cy="1200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378860" y="1473717"/>
            <a:ext cx="828322" cy="1200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359582" y="1473717"/>
            <a:ext cx="828322" cy="12003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340304" y="1473717"/>
            <a:ext cx="828322" cy="1200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321026" y="1473717"/>
            <a:ext cx="828322" cy="12003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27778" t="27778" r="20370" b="29630"/>
          <a:stretch/>
        </p:blipFill>
        <p:spPr>
          <a:xfrm>
            <a:off x="479777" y="1319389"/>
            <a:ext cx="1649160" cy="13546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702938" y="1929952"/>
            <a:ext cx="828322" cy="12003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683660" y="1929952"/>
            <a:ext cx="828322" cy="12003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664382" y="1929952"/>
            <a:ext cx="828322" cy="120033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645104" y="1929952"/>
            <a:ext cx="828322" cy="120033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625826" y="1929952"/>
            <a:ext cx="828322" cy="120033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245738" y="2530121"/>
            <a:ext cx="828322" cy="120033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226460" y="2530121"/>
            <a:ext cx="828322" cy="120033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207182" y="2530121"/>
            <a:ext cx="828322" cy="120033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187904" y="2530121"/>
            <a:ext cx="828322" cy="12003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168626" y="2530121"/>
            <a:ext cx="828322" cy="120033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812299" y="3130290"/>
            <a:ext cx="828322" cy="1200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793021" y="3130290"/>
            <a:ext cx="828322" cy="120033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773743" y="3130290"/>
            <a:ext cx="828322" cy="120033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754465" y="3130290"/>
            <a:ext cx="828322" cy="120033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735187" y="3130290"/>
            <a:ext cx="828322" cy="120033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1722216" y="3531117"/>
            <a:ext cx="828322" cy="120033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702938" y="3531117"/>
            <a:ext cx="828322" cy="120033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683660" y="3531117"/>
            <a:ext cx="828322" cy="120033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664382" y="3531117"/>
            <a:ext cx="828322" cy="120033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645104" y="3531117"/>
            <a:ext cx="828322" cy="1200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812299" y="4131286"/>
            <a:ext cx="828322" cy="120033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793021" y="4131286"/>
            <a:ext cx="828322" cy="120033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773743" y="4131286"/>
            <a:ext cx="828322" cy="120033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754465" y="4131286"/>
            <a:ext cx="828322" cy="120033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735187" y="4131286"/>
            <a:ext cx="828322" cy="120033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79777" y="2924427"/>
            <a:ext cx="2166053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We are broke</a:t>
            </a:r>
            <a:endParaRPr lang="en-US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463825" y="3793903"/>
            <a:ext cx="4346788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Thousands of  Slot Machines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4121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398138" y="1473717"/>
            <a:ext cx="828322" cy="1200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378860" y="1473717"/>
            <a:ext cx="828322" cy="1200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359582" y="1473717"/>
            <a:ext cx="828322" cy="12003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340304" y="1473717"/>
            <a:ext cx="828322" cy="12003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321026" y="1473717"/>
            <a:ext cx="828322" cy="12003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27778" t="27778" r="20370" b="29630"/>
          <a:stretch/>
        </p:blipFill>
        <p:spPr>
          <a:xfrm>
            <a:off x="479777" y="1319389"/>
            <a:ext cx="1649160" cy="13546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702938" y="1929952"/>
            <a:ext cx="828322" cy="12003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683660" y="1929952"/>
            <a:ext cx="828322" cy="12003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664382" y="1929952"/>
            <a:ext cx="828322" cy="120033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645104" y="1929952"/>
            <a:ext cx="828322" cy="120033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625826" y="1929952"/>
            <a:ext cx="828322" cy="120033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245738" y="2530121"/>
            <a:ext cx="828322" cy="120033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226460" y="2530121"/>
            <a:ext cx="828322" cy="120033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207182" y="2530121"/>
            <a:ext cx="828322" cy="120033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187904" y="2530121"/>
            <a:ext cx="828322" cy="12003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168626" y="2530121"/>
            <a:ext cx="828322" cy="120033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812299" y="3130290"/>
            <a:ext cx="828322" cy="12003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793021" y="3130290"/>
            <a:ext cx="828322" cy="120033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773743" y="3130290"/>
            <a:ext cx="828322" cy="120033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754465" y="3130290"/>
            <a:ext cx="828322" cy="120033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735187" y="3130290"/>
            <a:ext cx="828322" cy="120033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1722216" y="3531117"/>
            <a:ext cx="828322" cy="120033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702938" y="3531117"/>
            <a:ext cx="828322" cy="120033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683660" y="3531117"/>
            <a:ext cx="828322" cy="120033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664382" y="3531117"/>
            <a:ext cx="828322" cy="120033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645104" y="3531117"/>
            <a:ext cx="828322" cy="120033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812299" y="4131286"/>
            <a:ext cx="828322" cy="120033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793021" y="4131286"/>
            <a:ext cx="828322" cy="120033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773743" y="4131286"/>
            <a:ext cx="828322" cy="120033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754465" y="4131286"/>
            <a:ext cx="828322" cy="120033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6735187" y="4131286"/>
            <a:ext cx="828322" cy="120033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79777" y="2924427"/>
            <a:ext cx="2166053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We are broke</a:t>
            </a:r>
            <a:endParaRPr lang="en-US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463825" y="3793903"/>
            <a:ext cx="4346788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Thousands of  Slot Machines</a:t>
            </a:r>
            <a:endParaRPr lang="en-US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463825" y="4741868"/>
            <a:ext cx="4622404" cy="13849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We don’t have enough budget </a:t>
            </a:r>
          </a:p>
          <a:p>
            <a:r>
              <a:rPr lang="en-US" sz="2800" dirty="0" smtClean="0"/>
              <a:t>to explore </a:t>
            </a:r>
            <a:r>
              <a:rPr lang="en-US" sz="2800" dirty="0"/>
              <a:t>each </a:t>
            </a:r>
            <a:r>
              <a:rPr lang="en-US" sz="2800" dirty="0" smtClean="0"/>
              <a:t>Slot </a:t>
            </a:r>
          </a:p>
          <a:p>
            <a:r>
              <a:rPr lang="en-US" sz="2800" dirty="0" smtClean="0"/>
              <a:t>Machine even </a:t>
            </a:r>
            <a:r>
              <a:rPr lang="en-US" sz="2800" dirty="0"/>
              <a:t>once!</a:t>
            </a:r>
            <a:r>
              <a:rPr lang="en-US" sz="2800" dirty="0" smtClean="0"/>
              <a:t>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3074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Abstraction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1353916" y="1685383"/>
            <a:ext cx="521584" cy="7558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125400" y="1307463"/>
            <a:ext cx="521584" cy="7558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2007884" y="2213654"/>
            <a:ext cx="521584" cy="7558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430368" y="2364006"/>
            <a:ext cx="521584" cy="75583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088963" y="2063302"/>
            <a:ext cx="521584" cy="75583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588558" y="4260265"/>
            <a:ext cx="521584" cy="75583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066974" y="4638184"/>
            <a:ext cx="521584" cy="75583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3702501" y="5104349"/>
            <a:ext cx="521584" cy="75583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691160" y="3882345"/>
            <a:ext cx="521584" cy="75583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386987" y="4726429"/>
            <a:ext cx="521584" cy="7558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5022743" y="5178483"/>
            <a:ext cx="521584" cy="75583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086556" y="1143000"/>
            <a:ext cx="1980418" cy="1976845"/>
          </a:xfrm>
          <a:prstGeom prst="ellipse">
            <a:avLst/>
          </a:prstGeom>
          <a:noFill/>
          <a:ln w="762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110142" y="1905500"/>
            <a:ext cx="1745969" cy="1438833"/>
          </a:xfrm>
          <a:prstGeom prst="ellipse">
            <a:avLst/>
          </a:prstGeom>
          <a:noFill/>
          <a:ln w="762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829516" y="3680127"/>
            <a:ext cx="3224151" cy="2740429"/>
          </a:xfrm>
          <a:prstGeom prst="ellipse">
            <a:avLst/>
          </a:prstGeom>
          <a:noFill/>
          <a:ln w="762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79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Abstraction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1668301" y="1439333"/>
            <a:ext cx="861167" cy="12479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631555" y="1986086"/>
            <a:ext cx="782376" cy="113375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086556" y="1143000"/>
            <a:ext cx="1980418" cy="1976845"/>
          </a:xfrm>
          <a:prstGeom prst="ellipse">
            <a:avLst/>
          </a:prstGeom>
          <a:noFill/>
          <a:ln w="762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110142" y="1905500"/>
            <a:ext cx="1745969" cy="1438833"/>
          </a:xfrm>
          <a:prstGeom prst="ellipse">
            <a:avLst/>
          </a:prstGeom>
          <a:noFill/>
          <a:ln w="762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829516" y="3680127"/>
            <a:ext cx="3224151" cy="2740429"/>
          </a:xfrm>
          <a:prstGeom prst="ellipse">
            <a:avLst/>
          </a:prstGeom>
          <a:noFill/>
          <a:ln w="762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/>
          <a:srcRect l="31955" t="22222" r="29424" b="21810"/>
          <a:stretch/>
        </p:blipFill>
        <p:spPr>
          <a:xfrm>
            <a:off x="4010975" y="4428015"/>
            <a:ext cx="861167" cy="124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44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Data Acquisition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983074"/>
            <a:ext cx="8240889" cy="5493926"/>
          </a:xfrm>
          <a:prstGeom prst="rect">
            <a:avLst/>
          </a:prstGeom>
        </p:spPr>
      </p:pic>
      <p:pic>
        <p:nvPicPr>
          <p:cNvPr id="10" name="Picture 9" descr="suspiciousDog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370" y="4459111"/>
            <a:ext cx="2690519" cy="201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37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RTS Same Problem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27778" t="27778" r="20370" b="29630"/>
          <a:stretch/>
        </p:blipFill>
        <p:spPr>
          <a:xfrm>
            <a:off x="2210885" y="1846764"/>
            <a:ext cx="1649160" cy="135466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10885" y="1133940"/>
            <a:ext cx="484349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Money = Computational Budget</a:t>
            </a:r>
            <a:endParaRPr lang="en-US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1538111" y="3404900"/>
            <a:ext cx="606778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Slot Machine = Next Action to Choose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702" y="1846764"/>
            <a:ext cx="1663676" cy="1374939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4035778" y="2257776"/>
            <a:ext cx="1030111" cy="5221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/>
          <a:srcRect l="31955" t="22222" r="29424" b="21810"/>
          <a:stretch/>
        </p:blipFill>
        <p:spPr>
          <a:xfrm>
            <a:off x="1003255" y="4349560"/>
            <a:ext cx="828322" cy="120033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4"/>
          <a:srcRect l="31955" t="22222" r="29424" b="21810"/>
          <a:stretch/>
        </p:blipFill>
        <p:spPr>
          <a:xfrm>
            <a:off x="1983977" y="4349560"/>
            <a:ext cx="828322" cy="120033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4"/>
          <a:srcRect l="31955" t="22222" r="29424" b="21810"/>
          <a:stretch/>
        </p:blipFill>
        <p:spPr>
          <a:xfrm>
            <a:off x="2964699" y="4349560"/>
            <a:ext cx="828322" cy="1200339"/>
          </a:xfrm>
          <a:prstGeom prst="rect">
            <a:avLst/>
          </a:prstGeom>
        </p:spPr>
      </p:pic>
      <p:sp>
        <p:nvSpPr>
          <p:cNvPr id="47" name="Right Arrow 46"/>
          <p:cNvSpPr/>
          <p:nvPr/>
        </p:nvSpPr>
        <p:spPr>
          <a:xfrm>
            <a:off x="4035778" y="4724399"/>
            <a:ext cx="1030111" cy="5221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547556" y="4148664"/>
            <a:ext cx="395111" cy="3951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712178" y="5154788"/>
            <a:ext cx="395111" cy="3951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350000" y="5154788"/>
            <a:ext cx="395111" cy="3951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987822" y="5154788"/>
            <a:ext cx="395111" cy="3951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8020755" y="5154788"/>
            <a:ext cx="395111" cy="3951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>
            <a:stCxn id="5" idx="4"/>
            <a:endCxn id="48" idx="0"/>
          </p:cNvCxnSpPr>
          <p:nvPr/>
        </p:nvCxnSpPr>
        <p:spPr>
          <a:xfrm flipH="1">
            <a:off x="5909734" y="4543775"/>
            <a:ext cx="835378" cy="6110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5" idx="4"/>
            <a:endCxn id="49" idx="0"/>
          </p:cNvCxnSpPr>
          <p:nvPr/>
        </p:nvCxnSpPr>
        <p:spPr>
          <a:xfrm flipH="1">
            <a:off x="6547556" y="4543775"/>
            <a:ext cx="197556" cy="6110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5" idx="4"/>
            <a:endCxn id="50" idx="0"/>
          </p:cNvCxnSpPr>
          <p:nvPr/>
        </p:nvCxnSpPr>
        <p:spPr>
          <a:xfrm>
            <a:off x="6745112" y="4543775"/>
            <a:ext cx="440266" cy="6110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5" idx="4"/>
            <a:endCxn id="51" idx="0"/>
          </p:cNvCxnSpPr>
          <p:nvPr/>
        </p:nvCxnSpPr>
        <p:spPr>
          <a:xfrm>
            <a:off x="6745112" y="4543775"/>
            <a:ext cx="1473199" cy="6110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453704" y="4813791"/>
            <a:ext cx="538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22" name="TextBox 21"/>
          <p:cNvSpPr txBox="1"/>
          <p:nvPr/>
        </p:nvSpPr>
        <p:spPr>
          <a:xfrm>
            <a:off x="1213175" y="5811409"/>
            <a:ext cx="671765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Number of Slot Machines = Branching Factor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70297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pic>
        <p:nvPicPr>
          <p:cNvPr id="6" name="Picture 5" descr="(3)Aztec-1-BoostPolyg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827" y="961135"/>
            <a:ext cx="5542505" cy="554250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388555" y="300566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794956" y="2737554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84024" y="4233330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077179" y="344310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021667" y="3654771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39247" y="471311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18647" y="4388553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388555" y="1031687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823179" y="142837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11513" y="340077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021667" y="300566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077179" y="3047999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738513" y="3936994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748887" y="2906887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2501196" y="4751791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40" name="Isosceles Triangle 39"/>
          <p:cNvSpPr/>
          <p:nvPr/>
        </p:nvSpPr>
        <p:spPr>
          <a:xfrm>
            <a:off x="4845193" y="1031687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46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pic>
        <p:nvPicPr>
          <p:cNvPr id="6" name="Picture 5" descr="(3)Aztec-1-BoostPolyg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827" y="961135"/>
            <a:ext cx="5542505" cy="554250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388555" y="300566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794956" y="2737554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84024" y="4233330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077179" y="344310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021667" y="3654771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39247" y="471311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18647" y="4388553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388555" y="1031687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823179" y="142837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11513" y="340077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021667" y="300566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077179" y="3047999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738513" y="3936994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209800" y="3886200"/>
            <a:ext cx="152401" cy="76200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568222" y="3259666"/>
            <a:ext cx="1" cy="465663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556000" y="2469444"/>
            <a:ext cx="747891" cy="536222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5630333" y="1185333"/>
            <a:ext cx="127000" cy="100354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5884334" y="3259666"/>
            <a:ext cx="0" cy="702734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5517444" y="4967111"/>
            <a:ext cx="239889" cy="112889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795889" y="4515553"/>
            <a:ext cx="815625" cy="564447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3302000" y="3443106"/>
            <a:ext cx="141111" cy="211665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359402" y="2130778"/>
            <a:ext cx="270931" cy="155222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3513667" y="1876778"/>
            <a:ext cx="127000" cy="127000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561667" y="3541890"/>
            <a:ext cx="112889" cy="183439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6618111" y="5884336"/>
            <a:ext cx="112889" cy="183439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556000" y="5376338"/>
            <a:ext cx="112889" cy="183439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4388555" y="5376339"/>
            <a:ext cx="603959" cy="507997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005667" y="2286000"/>
            <a:ext cx="437444" cy="451554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6081889" y="2003779"/>
            <a:ext cx="592668" cy="465665"/>
          </a:xfrm>
          <a:prstGeom prst="line">
            <a:avLst/>
          </a:prstGeom>
          <a:ln w="5715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2748887" y="2906887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/>
          <p:cNvSpPr/>
          <p:nvPr/>
        </p:nvSpPr>
        <p:spPr>
          <a:xfrm>
            <a:off x="2501196" y="4751791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75" name="Isosceles Triangle 74"/>
          <p:cNvSpPr/>
          <p:nvPr/>
        </p:nvSpPr>
        <p:spPr>
          <a:xfrm>
            <a:off x="4845193" y="1031687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05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/>
          <p:cNvGrpSpPr/>
          <p:nvPr/>
        </p:nvGrpSpPr>
        <p:grpSpPr>
          <a:xfrm>
            <a:off x="1546748" y="961135"/>
            <a:ext cx="6058803" cy="5500182"/>
            <a:chOff x="1546748" y="961135"/>
            <a:chExt cx="6058803" cy="5500182"/>
          </a:xfrm>
        </p:grpSpPr>
        <p:cxnSp>
          <p:nvCxnSpPr>
            <p:cNvPr id="65" name="Straight Connector 64"/>
            <p:cNvCxnSpPr/>
            <p:nvPr/>
          </p:nvCxnSpPr>
          <p:spPr>
            <a:xfrm flipH="1" flipV="1">
              <a:off x="3668889" y="2286000"/>
              <a:ext cx="1069625" cy="13687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 108"/>
            <p:cNvGrpSpPr/>
            <p:nvPr/>
          </p:nvGrpSpPr>
          <p:grpSpPr>
            <a:xfrm>
              <a:off x="1546748" y="961135"/>
              <a:ext cx="6058803" cy="5500182"/>
              <a:chOff x="1546748" y="961135"/>
              <a:chExt cx="6058803" cy="5500182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H="1" flipV="1">
                <a:off x="1984025" y="3400772"/>
                <a:ext cx="282222" cy="79022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H="1">
                <a:off x="1984024" y="3098803"/>
                <a:ext cx="985550" cy="3019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2969575" y="2286000"/>
                <a:ext cx="699314" cy="81280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H="1" flipV="1">
                <a:off x="2969573" y="1544049"/>
                <a:ext cx="699316" cy="74195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 flipV="1">
                <a:off x="6313769" y="3019777"/>
                <a:ext cx="858892" cy="55032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>
                <a:off x="3231613" y="5235222"/>
                <a:ext cx="874551" cy="83255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8" name="Group 107"/>
              <p:cNvGrpSpPr/>
              <p:nvPr/>
            </p:nvGrpSpPr>
            <p:grpSpPr>
              <a:xfrm>
                <a:off x="1546748" y="961135"/>
                <a:ext cx="6058803" cy="5500182"/>
                <a:chOff x="1546748" y="961135"/>
                <a:chExt cx="6058803" cy="5500182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 flipH="1" flipV="1">
                  <a:off x="2969574" y="3098804"/>
                  <a:ext cx="1768939" cy="55596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 flipV="1">
                  <a:off x="4642555" y="1544050"/>
                  <a:ext cx="1574973" cy="13832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flipH="1" flipV="1">
                  <a:off x="6217529" y="1682377"/>
                  <a:ext cx="96240" cy="133740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flipV="1">
                  <a:off x="4738513" y="3019777"/>
                  <a:ext cx="1575256" cy="6349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4106165" y="3654771"/>
                  <a:ext cx="632348" cy="158045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H="1" flipV="1">
                  <a:off x="4106165" y="5235222"/>
                  <a:ext cx="1524169" cy="64911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5630333" y="5463559"/>
                  <a:ext cx="1386996" cy="42077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4738513" y="3654771"/>
                  <a:ext cx="891822" cy="222956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" name="Oval 2"/>
                <p:cNvSpPr/>
                <p:nvPr/>
              </p:nvSpPr>
              <p:spPr>
                <a:xfrm>
                  <a:off x="1865827" y="3962400"/>
                  <a:ext cx="1266840" cy="12728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1546748" y="2977439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2539835" y="2683932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2539835" y="1117606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3231613" y="1876778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4106164" y="961135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992513" y="5291674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94338" y="5559771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640666" y="4792135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6533781" y="5040494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6731000" y="3098803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5898444" y="2576690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740740" y="1285687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3757791" y="2681106"/>
                  <a:ext cx="1961444" cy="1890884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388555" y="300566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794956" y="2737554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84024" y="4233330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077179" y="344310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021667" y="3654771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39247" y="471311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18647" y="4388553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388555" y="1031687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823179" y="142837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11513" y="340077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021667" y="300566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077179" y="3047999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738513" y="3936994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2748887" y="2906887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Isosceles Triangle 113"/>
          <p:cNvSpPr/>
          <p:nvPr/>
        </p:nvSpPr>
        <p:spPr>
          <a:xfrm>
            <a:off x="2501196" y="4751791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115" name="Isosceles Triangle 114"/>
          <p:cNvSpPr/>
          <p:nvPr/>
        </p:nvSpPr>
        <p:spPr>
          <a:xfrm>
            <a:off x="4845193" y="1031687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63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/>
          <p:cNvGrpSpPr/>
          <p:nvPr/>
        </p:nvGrpSpPr>
        <p:grpSpPr>
          <a:xfrm>
            <a:off x="1546748" y="961135"/>
            <a:ext cx="6058803" cy="5500182"/>
            <a:chOff x="1546748" y="961135"/>
            <a:chExt cx="6058803" cy="5500182"/>
          </a:xfrm>
        </p:grpSpPr>
        <p:cxnSp>
          <p:nvCxnSpPr>
            <p:cNvPr id="65" name="Straight Connector 64"/>
            <p:cNvCxnSpPr/>
            <p:nvPr/>
          </p:nvCxnSpPr>
          <p:spPr>
            <a:xfrm flipH="1" flipV="1">
              <a:off x="3668889" y="2286000"/>
              <a:ext cx="1069625" cy="13687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 108"/>
            <p:cNvGrpSpPr/>
            <p:nvPr/>
          </p:nvGrpSpPr>
          <p:grpSpPr>
            <a:xfrm>
              <a:off x="1546748" y="961135"/>
              <a:ext cx="6058803" cy="5500182"/>
              <a:chOff x="1546748" y="961135"/>
              <a:chExt cx="6058803" cy="5500182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H="1" flipV="1">
                <a:off x="1984025" y="3400772"/>
                <a:ext cx="282222" cy="79022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H="1">
                <a:off x="1984024" y="3098803"/>
                <a:ext cx="985550" cy="3019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2969575" y="2286000"/>
                <a:ext cx="699314" cy="81280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H="1" flipV="1">
                <a:off x="2969573" y="1544049"/>
                <a:ext cx="699316" cy="74195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 flipV="1">
                <a:off x="6313769" y="3019777"/>
                <a:ext cx="858892" cy="55032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>
                <a:off x="3231613" y="5235222"/>
                <a:ext cx="874551" cy="83255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8" name="Group 107"/>
              <p:cNvGrpSpPr/>
              <p:nvPr/>
            </p:nvGrpSpPr>
            <p:grpSpPr>
              <a:xfrm>
                <a:off x="1546748" y="961135"/>
                <a:ext cx="6058803" cy="5500182"/>
                <a:chOff x="1546748" y="961135"/>
                <a:chExt cx="6058803" cy="5500182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 flipH="1" flipV="1">
                  <a:off x="2969574" y="3098804"/>
                  <a:ext cx="1768939" cy="55596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 flipV="1">
                  <a:off x="4642555" y="1544050"/>
                  <a:ext cx="1574973" cy="13832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flipH="1" flipV="1">
                  <a:off x="6217529" y="1682377"/>
                  <a:ext cx="96240" cy="133740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flipV="1">
                  <a:off x="4738513" y="3019777"/>
                  <a:ext cx="1575256" cy="6349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4106165" y="3654771"/>
                  <a:ext cx="632348" cy="158045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H="1" flipV="1">
                  <a:off x="4106165" y="5235222"/>
                  <a:ext cx="1524169" cy="64911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5630333" y="5463559"/>
                  <a:ext cx="1386996" cy="42077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4738513" y="3654771"/>
                  <a:ext cx="891822" cy="222956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" name="Oval 2"/>
                <p:cNvSpPr/>
                <p:nvPr/>
              </p:nvSpPr>
              <p:spPr>
                <a:xfrm>
                  <a:off x="1865827" y="3962400"/>
                  <a:ext cx="1266840" cy="12728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1546748" y="2977439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2539835" y="2683932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2539835" y="1117606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3231613" y="1876778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4106164" y="961135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992513" y="5291674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94338" y="5559771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640666" y="4792135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6533781" y="5040494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6731000" y="3098803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5898444" y="2576690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740740" y="1285687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3757791" y="2681106"/>
                  <a:ext cx="1961444" cy="1890884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388555" y="300566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84024" y="4233330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18647" y="4388553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823179" y="142837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11513" y="340077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974887" y="417272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98398" y="430347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813230" y="135940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87392" y="294592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4594614" y="331758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2748887" y="2906887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2738587" y="284673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0" name="Isosceles Triangle 59"/>
          <p:cNvSpPr/>
          <p:nvPr/>
        </p:nvSpPr>
        <p:spPr>
          <a:xfrm>
            <a:off x="2501196" y="4751791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1" name="Isosceles Triangle 60"/>
          <p:cNvSpPr/>
          <p:nvPr/>
        </p:nvSpPr>
        <p:spPr>
          <a:xfrm>
            <a:off x="4845193" y="1031687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50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/>
          <p:cNvGrpSpPr/>
          <p:nvPr/>
        </p:nvGrpSpPr>
        <p:grpSpPr>
          <a:xfrm>
            <a:off x="1546748" y="961135"/>
            <a:ext cx="6058803" cy="5500182"/>
            <a:chOff x="1546748" y="961135"/>
            <a:chExt cx="6058803" cy="5500182"/>
          </a:xfrm>
        </p:grpSpPr>
        <p:cxnSp>
          <p:nvCxnSpPr>
            <p:cNvPr id="65" name="Straight Connector 64"/>
            <p:cNvCxnSpPr/>
            <p:nvPr/>
          </p:nvCxnSpPr>
          <p:spPr>
            <a:xfrm flipH="1" flipV="1">
              <a:off x="3668889" y="2286000"/>
              <a:ext cx="1069625" cy="13687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 108"/>
            <p:cNvGrpSpPr/>
            <p:nvPr/>
          </p:nvGrpSpPr>
          <p:grpSpPr>
            <a:xfrm>
              <a:off x="1546748" y="961135"/>
              <a:ext cx="6058803" cy="5500182"/>
              <a:chOff x="1546748" y="961135"/>
              <a:chExt cx="6058803" cy="5500182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H="1" flipV="1">
                <a:off x="1984025" y="3400772"/>
                <a:ext cx="282222" cy="79022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H="1">
                <a:off x="1984024" y="3098803"/>
                <a:ext cx="985550" cy="3019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2969575" y="2286000"/>
                <a:ext cx="699314" cy="81280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H="1" flipV="1">
                <a:off x="2969573" y="1544049"/>
                <a:ext cx="699316" cy="74195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 flipV="1">
                <a:off x="6313769" y="3019777"/>
                <a:ext cx="858892" cy="55032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>
                <a:off x="3231613" y="5235222"/>
                <a:ext cx="874551" cy="83255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8" name="Group 107"/>
              <p:cNvGrpSpPr/>
              <p:nvPr/>
            </p:nvGrpSpPr>
            <p:grpSpPr>
              <a:xfrm>
                <a:off x="1546748" y="961135"/>
                <a:ext cx="6058803" cy="5500182"/>
                <a:chOff x="1546748" y="961135"/>
                <a:chExt cx="6058803" cy="5500182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 flipH="1" flipV="1">
                  <a:off x="2969574" y="3098804"/>
                  <a:ext cx="1768939" cy="55596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 flipV="1">
                  <a:off x="4642555" y="1544050"/>
                  <a:ext cx="1574973" cy="13832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flipH="1" flipV="1">
                  <a:off x="6217529" y="1682377"/>
                  <a:ext cx="96240" cy="133740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flipV="1">
                  <a:off x="4738513" y="3019777"/>
                  <a:ext cx="1575256" cy="6349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4106165" y="3654771"/>
                  <a:ext cx="632348" cy="158045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H="1" flipV="1">
                  <a:off x="4106165" y="5235222"/>
                  <a:ext cx="1524169" cy="64911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5630333" y="5463559"/>
                  <a:ext cx="1386996" cy="42077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4738513" y="3654771"/>
                  <a:ext cx="891822" cy="222956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" name="Oval 2"/>
                <p:cNvSpPr/>
                <p:nvPr/>
              </p:nvSpPr>
              <p:spPr>
                <a:xfrm>
                  <a:off x="1865827" y="3962400"/>
                  <a:ext cx="1266840" cy="12728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1546748" y="2977439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2539835" y="2683932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2539835" y="1117606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3231613" y="1876778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4106164" y="961135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992513" y="5291674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94338" y="5559771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640666" y="4792135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6533781" y="5040494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6731000" y="3098803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5898444" y="2576690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740740" y="1285687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3757791" y="2681106"/>
                  <a:ext cx="1961444" cy="1890884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388555" y="300566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84024" y="4233330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18647" y="4388553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823179" y="142837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11513" y="340077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974887" y="417272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98398" y="430347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813230" y="135940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87392" y="294592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4594614" y="331758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3873" y="758897"/>
            <a:ext cx="259558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Idle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Attack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Move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 Friend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 Enemy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Towards Friend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Towards Enemy</a:t>
            </a:r>
          </a:p>
        </p:txBody>
      </p:sp>
      <p:sp>
        <p:nvSpPr>
          <p:cNvPr id="47" name="Oval 46"/>
          <p:cNvSpPr/>
          <p:nvPr/>
        </p:nvSpPr>
        <p:spPr>
          <a:xfrm>
            <a:off x="2748887" y="2906887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738587" y="284673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9" name="Isosceles Triangle 58"/>
          <p:cNvSpPr/>
          <p:nvPr/>
        </p:nvSpPr>
        <p:spPr>
          <a:xfrm>
            <a:off x="2501196" y="4751791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0" name="Isosceles Triangle 59"/>
          <p:cNvSpPr/>
          <p:nvPr/>
        </p:nvSpPr>
        <p:spPr>
          <a:xfrm>
            <a:off x="4845193" y="1031687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8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/>
          <p:cNvGrpSpPr/>
          <p:nvPr/>
        </p:nvGrpSpPr>
        <p:grpSpPr>
          <a:xfrm>
            <a:off x="1546748" y="961135"/>
            <a:ext cx="6058803" cy="5500182"/>
            <a:chOff x="1546748" y="961135"/>
            <a:chExt cx="6058803" cy="5500182"/>
          </a:xfrm>
        </p:grpSpPr>
        <p:cxnSp>
          <p:nvCxnSpPr>
            <p:cNvPr id="65" name="Straight Connector 64"/>
            <p:cNvCxnSpPr/>
            <p:nvPr/>
          </p:nvCxnSpPr>
          <p:spPr>
            <a:xfrm flipH="1" flipV="1">
              <a:off x="3668889" y="2286000"/>
              <a:ext cx="1069625" cy="13687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 108"/>
            <p:cNvGrpSpPr/>
            <p:nvPr/>
          </p:nvGrpSpPr>
          <p:grpSpPr>
            <a:xfrm>
              <a:off x="1546748" y="961135"/>
              <a:ext cx="6058803" cy="5500182"/>
              <a:chOff x="1546748" y="961135"/>
              <a:chExt cx="6058803" cy="5500182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H="1" flipV="1">
                <a:off x="1984025" y="3400772"/>
                <a:ext cx="282222" cy="79022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H="1">
                <a:off x="1984024" y="3098803"/>
                <a:ext cx="985550" cy="3019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2969575" y="2286000"/>
                <a:ext cx="699314" cy="81280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H="1" flipV="1">
                <a:off x="2969573" y="1544049"/>
                <a:ext cx="699316" cy="74195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 flipV="1">
                <a:off x="6313769" y="3019777"/>
                <a:ext cx="858892" cy="55032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>
                <a:off x="3231613" y="5235222"/>
                <a:ext cx="874551" cy="83255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8" name="Group 107"/>
              <p:cNvGrpSpPr/>
              <p:nvPr/>
            </p:nvGrpSpPr>
            <p:grpSpPr>
              <a:xfrm>
                <a:off x="1546748" y="961135"/>
                <a:ext cx="6058803" cy="5500182"/>
                <a:chOff x="1546748" y="961135"/>
                <a:chExt cx="6058803" cy="5500182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 flipH="1" flipV="1">
                  <a:off x="2969574" y="3098804"/>
                  <a:ext cx="1768939" cy="55596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 flipV="1">
                  <a:off x="4642555" y="1544050"/>
                  <a:ext cx="1574973" cy="13832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flipH="1" flipV="1">
                  <a:off x="6217529" y="1682377"/>
                  <a:ext cx="96240" cy="133740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flipV="1">
                  <a:off x="4738513" y="3019777"/>
                  <a:ext cx="1575256" cy="6349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4106165" y="3654771"/>
                  <a:ext cx="632348" cy="158045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H="1" flipV="1">
                  <a:off x="4106165" y="5235222"/>
                  <a:ext cx="1524169" cy="64911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5630333" y="5463559"/>
                  <a:ext cx="1386996" cy="42077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4738513" y="3654771"/>
                  <a:ext cx="891822" cy="222956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" name="Oval 2"/>
                <p:cNvSpPr/>
                <p:nvPr/>
              </p:nvSpPr>
              <p:spPr>
                <a:xfrm>
                  <a:off x="1865827" y="3962400"/>
                  <a:ext cx="1266840" cy="12728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1546748" y="2977439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2539835" y="2683932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2539835" y="1117606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3231613" y="1876778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4106164" y="961135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992513" y="5291674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94338" y="5559771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640666" y="4792135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6533781" y="5040494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6731000" y="3098803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5898444" y="2576690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740740" y="1285687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3757791" y="2681106"/>
                  <a:ext cx="1961444" cy="1890884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388555" y="300566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84024" y="4233330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18647" y="4388553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823179" y="142837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11513" y="340077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974887" y="417272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98398" y="430347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813230" y="135940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87392" y="294592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4594614" y="331758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3873" y="758897"/>
            <a:ext cx="259558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Idle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Attack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Move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 Friend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 Enemy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Towards Friend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Towards Enemy</a:t>
            </a:r>
          </a:p>
        </p:txBody>
      </p:sp>
      <p:sp>
        <p:nvSpPr>
          <p:cNvPr id="47" name="Oval 46"/>
          <p:cNvSpPr/>
          <p:nvPr/>
        </p:nvSpPr>
        <p:spPr>
          <a:xfrm>
            <a:off x="2748887" y="2906887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738587" y="284673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9" name="Isosceles Triangle 58"/>
          <p:cNvSpPr/>
          <p:nvPr/>
        </p:nvSpPr>
        <p:spPr>
          <a:xfrm>
            <a:off x="2501196" y="4751791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0" name="Isosceles Triangle 59"/>
          <p:cNvSpPr/>
          <p:nvPr/>
        </p:nvSpPr>
        <p:spPr>
          <a:xfrm>
            <a:off x="4845193" y="1031687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3425453">
            <a:off x="3662614" y="2539617"/>
            <a:ext cx="773290" cy="400749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3432151" y="3991728"/>
            <a:ext cx="5570756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NOT</a:t>
            </a:r>
            <a:r>
              <a:rPr lang="en-US" sz="2400" dirty="0" smtClean="0"/>
              <a:t> To Friend,  </a:t>
            </a:r>
            <a:r>
              <a:rPr lang="en-US" sz="2400" b="1" dirty="0" smtClean="0"/>
              <a:t>NOT</a:t>
            </a:r>
            <a:r>
              <a:rPr lang="en-US" sz="2400" dirty="0" smtClean="0"/>
              <a:t> To Enemy, </a:t>
            </a:r>
          </a:p>
          <a:p>
            <a:r>
              <a:rPr lang="en-US" sz="2400" b="1" dirty="0" smtClean="0"/>
              <a:t>NOT</a:t>
            </a:r>
            <a:r>
              <a:rPr lang="en-US" sz="2400" dirty="0" smtClean="0"/>
              <a:t> Towards Friend,  </a:t>
            </a:r>
            <a:r>
              <a:rPr lang="en-US" sz="2400" b="1" dirty="0" smtClean="0"/>
              <a:t>NOT</a:t>
            </a:r>
            <a:r>
              <a:rPr lang="en-US" sz="2400" dirty="0" smtClean="0"/>
              <a:t> Towards Enemy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7993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/>
          <p:cNvGrpSpPr/>
          <p:nvPr/>
        </p:nvGrpSpPr>
        <p:grpSpPr>
          <a:xfrm>
            <a:off x="1546748" y="961135"/>
            <a:ext cx="6058803" cy="5500182"/>
            <a:chOff x="1546748" y="961135"/>
            <a:chExt cx="6058803" cy="5500182"/>
          </a:xfrm>
        </p:grpSpPr>
        <p:cxnSp>
          <p:nvCxnSpPr>
            <p:cNvPr id="65" name="Straight Connector 64"/>
            <p:cNvCxnSpPr/>
            <p:nvPr/>
          </p:nvCxnSpPr>
          <p:spPr>
            <a:xfrm flipH="1" flipV="1">
              <a:off x="3668889" y="2286000"/>
              <a:ext cx="1069625" cy="13687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 108"/>
            <p:cNvGrpSpPr/>
            <p:nvPr/>
          </p:nvGrpSpPr>
          <p:grpSpPr>
            <a:xfrm>
              <a:off x="1546748" y="961135"/>
              <a:ext cx="6058803" cy="5500182"/>
              <a:chOff x="1546748" y="961135"/>
              <a:chExt cx="6058803" cy="5500182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H="1" flipV="1">
                <a:off x="1984025" y="3400772"/>
                <a:ext cx="282222" cy="79022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H="1">
                <a:off x="1984024" y="3098803"/>
                <a:ext cx="985550" cy="3019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2969575" y="2286000"/>
                <a:ext cx="699314" cy="81280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H="1" flipV="1">
                <a:off x="2969573" y="1544049"/>
                <a:ext cx="699316" cy="74195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 flipV="1">
                <a:off x="6313769" y="3019777"/>
                <a:ext cx="858892" cy="55032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>
                <a:off x="3231613" y="5235222"/>
                <a:ext cx="874551" cy="83255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8" name="Group 107"/>
              <p:cNvGrpSpPr/>
              <p:nvPr/>
            </p:nvGrpSpPr>
            <p:grpSpPr>
              <a:xfrm>
                <a:off x="1546748" y="961135"/>
                <a:ext cx="6058803" cy="5500182"/>
                <a:chOff x="1546748" y="961135"/>
                <a:chExt cx="6058803" cy="5500182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 flipH="1" flipV="1">
                  <a:off x="2969574" y="3098804"/>
                  <a:ext cx="1768939" cy="55596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 flipV="1">
                  <a:off x="4642555" y="1544050"/>
                  <a:ext cx="1574973" cy="13832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flipH="1" flipV="1">
                  <a:off x="6217529" y="1682377"/>
                  <a:ext cx="96240" cy="133740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flipV="1">
                  <a:off x="4738513" y="3019777"/>
                  <a:ext cx="1575256" cy="6349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4106165" y="3654771"/>
                  <a:ext cx="632348" cy="158045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H="1" flipV="1">
                  <a:off x="4106165" y="5235222"/>
                  <a:ext cx="1524169" cy="64911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5630333" y="5463559"/>
                  <a:ext cx="1386996" cy="42077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4738513" y="3654771"/>
                  <a:ext cx="891822" cy="222956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" name="Oval 2"/>
                <p:cNvSpPr/>
                <p:nvPr/>
              </p:nvSpPr>
              <p:spPr>
                <a:xfrm>
                  <a:off x="1865827" y="3962400"/>
                  <a:ext cx="1266840" cy="12728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1546748" y="2977439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2539835" y="2683932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2539835" y="1117606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3231613" y="1876778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4106164" y="961135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992513" y="5291674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94338" y="5559771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640666" y="4792135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6533781" y="5040494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6731000" y="3098803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5898444" y="2576690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740740" y="1285687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3757791" y="2681106"/>
                  <a:ext cx="1961444" cy="1890884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388555" y="300566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84024" y="4233330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18647" y="4388553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823179" y="142837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11513" y="340077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974887" y="417272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98398" y="430347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813230" y="135940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87392" y="294592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4594614" y="331758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3873" y="758897"/>
            <a:ext cx="259558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Idle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Attack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Move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 Friend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 Enemy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Towards Friend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Towards Enemy</a:t>
            </a:r>
          </a:p>
        </p:txBody>
      </p:sp>
      <p:sp>
        <p:nvSpPr>
          <p:cNvPr id="47" name="Oval 46"/>
          <p:cNvSpPr/>
          <p:nvPr/>
        </p:nvSpPr>
        <p:spPr>
          <a:xfrm>
            <a:off x="2748887" y="2906887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738587" y="284673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9" name="Isosceles Triangle 58"/>
          <p:cNvSpPr/>
          <p:nvPr/>
        </p:nvSpPr>
        <p:spPr>
          <a:xfrm>
            <a:off x="2501196" y="4751791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0" name="Isosceles Triangle 59"/>
          <p:cNvSpPr/>
          <p:nvPr/>
        </p:nvSpPr>
        <p:spPr>
          <a:xfrm>
            <a:off x="4845193" y="1031687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1066886">
            <a:off x="3228476" y="2878983"/>
            <a:ext cx="991671" cy="400749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3432151" y="3991728"/>
            <a:ext cx="4891083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NOT</a:t>
            </a:r>
            <a:r>
              <a:rPr lang="en-US" sz="2400" dirty="0" smtClean="0"/>
              <a:t> To Friend, To Enemy, </a:t>
            </a:r>
          </a:p>
          <a:p>
            <a:r>
              <a:rPr lang="en-US" sz="2400" b="1" dirty="0" smtClean="0"/>
              <a:t>NOT</a:t>
            </a:r>
            <a:r>
              <a:rPr lang="en-US" sz="2400" dirty="0" smtClean="0"/>
              <a:t> Towards Friend, Towards Enemy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037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/>
          <p:cNvGrpSpPr/>
          <p:nvPr/>
        </p:nvGrpSpPr>
        <p:grpSpPr>
          <a:xfrm>
            <a:off x="1546748" y="961135"/>
            <a:ext cx="6058803" cy="5500182"/>
            <a:chOff x="1546748" y="961135"/>
            <a:chExt cx="6058803" cy="5500182"/>
          </a:xfrm>
        </p:grpSpPr>
        <p:cxnSp>
          <p:nvCxnSpPr>
            <p:cNvPr id="65" name="Straight Connector 64"/>
            <p:cNvCxnSpPr/>
            <p:nvPr/>
          </p:nvCxnSpPr>
          <p:spPr>
            <a:xfrm flipH="1" flipV="1">
              <a:off x="3668889" y="2286000"/>
              <a:ext cx="1069625" cy="13687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 108"/>
            <p:cNvGrpSpPr/>
            <p:nvPr/>
          </p:nvGrpSpPr>
          <p:grpSpPr>
            <a:xfrm>
              <a:off x="1546748" y="961135"/>
              <a:ext cx="6058803" cy="5500182"/>
              <a:chOff x="1546748" y="961135"/>
              <a:chExt cx="6058803" cy="5500182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H="1" flipV="1">
                <a:off x="1984025" y="3400772"/>
                <a:ext cx="282222" cy="79022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H="1">
                <a:off x="1984024" y="3098803"/>
                <a:ext cx="985550" cy="3019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2969575" y="2286000"/>
                <a:ext cx="699314" cy="81280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H="1" flipV="1">
                <a:off x="2969573" y="1544049"/>
                <a:ext cx="699316" cy="74195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 flipV="1">
                <a:off x="6313769" y="3019777"/>
                <a:ext cx="858892" cy="55032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>
                <a:off x="3231613" y="5235222"/>
                <a:ext cx="874551" cy="83255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8" name="Group 107"/>
              <p:cNvGrpSpPr/>
              <p:nvPr/>
            </p:nvGrpSpPr>
            <p:grpSpPr>
              <a:xfrm>
                <a:off x="1546748" y="961135"/>
                <a:ext cx="6058803" cy="5500182"/>
                <a:chOff x="1546748" y="961135"/>
                <a:chExt cx="6058803" cy="5500182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 flipH="1" flipV="1">
                  <a:off x="2969574" y="3098804"/>
                  <a:ext cx="1768939" cy="55596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 flipV="1">
                  <a:off x="4642555" y="1544050"/>
                  <a:ext cx="1574973" cy="13832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flipH="1" flipV="1">
                  <a:off x="6217529" y="1682377"/>
                  <a:ext cx="96240" cy="133740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flipV="1">
                  <a:off x="4738513" y="3019777"/>
                  <a:ext cx="1575256" cy="6349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4106165" y="3654771"/>
                  <a:ext cx="632348" cy="158045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H="1" flipV="1">
                  <a:off x="4106165" y="5235222"/>
                  <a:ext cx="1524169" cy="64911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5630333" y="5463559"/>
                  <a:ext cx="1386996" cy="42077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4738513" y="3654771"/>
                  <a:ext cx="891822" cy="222956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" name="Oval 2"/>
                <p:cNvSpPr/>
                <p:nvPr/>
              </p:nvSpPr>
              <p:spPr>
                <a:xfrm>
                  <a:off x="1865827" y="3962400"/>
                  <a:ext cx="1266840" cy="12728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1546748" y="2977439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2539835" y="2683932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2539835" y="1117606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3231613" y="1876778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4106164" y="961135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>
                  <a:off x="4992513" y="5291674"/>
                  <a:ext cx="1225015" cy="116964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94338" y="5559771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3640666" y="4792135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6533781" y="5040494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6731000" y="3098803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5898444" y="2576690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5740740" y="1285687"/>
                  <a:ext cx="874551" cy="886173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3757791" y="2681106"/>
                  <a:ext cx="1961444" cy="1890884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388555" y="3005666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84024" y="4233330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18647" y="4388553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823179" y="1428376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611513" y="3400771"/>
            <a:ext cx="254000" cy="254000"/>
          </a:xfrm>
          <a:prstGeom prst="rect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974887" y="417272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98398" y="430347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813230" y="135940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87392" y="294592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4594614" y="331758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3873" y="758897"/>
            <a:ext cx="259558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Idle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Attack</a:t>
            </a:r>
          </a:p>
          <a:p>
            <a:pPr marL="285750" indent="-285750">
              <a:buFont typeface="Wingdings" charset="2"/>
              <a:buChar char="§"/>
            </a:pPr>
            <a:r>
              <a:rPr lang="en-US" sz="2000" dirty="0" smtClean="0"/>
              <a:t>Move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 Friend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 Enemy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Towards Friend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sz="2000" dirty="0" smtClean="0"/>
              <a:t>Towards Enemy</a:t>
            </a:r>
          </a:p>
        </p:txBody>
      </p:sp>
      <p:sp>
        <p:nvSpPr>
          <p:cNvPr id="47" name="Oval 46"/>
          <p:cNvSpPr/>
          <p:nvPr/>
        </p:nvSpPr>
        <p:spPr>
          <a:xfrm>
            <a:off x="2748887" y="2906887"/>
            <a:ext cx="282223" cy="282223"/>
          </a:xfrm>
          <a:prstGeom prst="ellips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738587" y="284673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9" name="Isosceles Triangle 58"/>
          <p:cNvSpPr/>
          <p:nvPr/>
        </p:nvSpPr>
        <p:spPr>
          <a:xfrm>
            <a:off x="2501196" y="4751791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0" name="Isosceles Triangle 59"/>
          <p:cNvSpPr/>
          <p:nvPr/>
        </p:nvSpPr>
        <p:spPr>
          <a:xfrm>
            <a:off x="4845193" y="1031687"/>
            <a:ext cx="294640" cy="254000"/>
          </a:xfrm>
          <a:prstGeom prst="triangle">
            <a:avLst/>
          </a:prstGeom>
          <a:ln w="38100" cmpd="sng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1066886">
            <a:off x="3228476" y="2878983"/>
            <a:ext cx="991671" cy="400749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3432151" y="3991728"/>
            <a:ext cx="4891083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NOT</a:t>
            </a:r>
            <a:r>
              <a:rPr lang="en-US" sz="2400" dirty="0" smtClean="0"/>
              <a:t> To Friend, To Enemy, </a:t>
            </a:r>
          </a:p>
          <a:p>
            <a:r>
              <a:rPr lang="en-US" sz="2400" b="1" dirty="0" smtClean="0"/>
              <a:t>NOT</a:t>
            </a:r>
            <a:r>
              <a:rPr lang="en-US" sz="2400" dirty="0" smtClean="0"/>
              <a:t> Towards Friend, Towards Enemy</a:t>
            </a:r>
            <a:endParaRPr lang="en-US" sz="2400" dirty="0"/>
          </a:p>
        </p:txBody>
      </p:sp>
      <p:sp>
        <p:nvSpPr>
          <p:cNvPr id="63" name="TextBox 62"/>
          <p:cNvSpPr txBox="1"/>
          <p:nvPr/>
        </p:nvSpPr>
        <p:spPr>
          <a:xfrm>
            <a:off x="463825" y="5257431"/>
            <a:ext cx="7015637" cy="9541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Even with this abstraction the branching factor</a:t>
            </a:r>
          </a:p>
          <a:p>
            <a:r>
              <a:rPr lang="en-US" sz="2800" dirty="0" smtClean="0"/>
              <a:t>can be too big to handle (10</a:t>
            </a:r>
            <a:r>
              <a:rPr lang="en-US" sz="2800" baseline="30000" dirty="0" smtClean="0"/>
              <a:t>200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2673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Acquisition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81192" y="697825"/>
            <a:ext cx="4200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Professional Player</a:t>
            </a:r>
            <a:endParaRPr lang="en-US" sz="2800" dirty="0"/>
          </a:p>
        </p:txBody>
      </p:sp>
      <p:pic>
        <p:nvPicPr>
          <p:cNvPr id="9" name="Picture 8" descr="6c86c3121b3260c1fa4016360cc582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92" y="1221045"/>
            <a:ext cx="4200131" cy="2100066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348482" y="1531067"/>
            <a:ext cx="1235590" cy="1356320"/>
            <a:chOff x="14769071" y="12024443"/>
            <a:chExt cx="1937493" cy="2282693"/>
          </a:xfrm>
        </p:grpSpPr>
        <p:sp>
          <p:nvSpPr>
            <p:cNvPr id="12" name="Folded Corner 11"/>
            <p:cNvSpPr/>
            <p:nvPr/>
          </p:nvSpPr>
          <p:spPr>
            <a:xfrm>
              <a:off x="14769071" y="120244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olded Corner 12"/>
            <p:cNvSpPr/>
            <p:nvPr/>
          </p:nvSpPr>
          <p:spPr>
            <a:xfrm>
              <a:off x="14921471" y="121768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olded Corner 13"/>
            <p:cNvSpPr/>
            <p:nvPr/>
          </p:nvSpPr>
          <p:spPr>
            <a:xfrm>
              <a:off x="15073871" y="123292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olded Corner 14"/>
            <p:cNvSpPr/>
            <p:nvPr/>
          </p:nvSpPr>
          <p:spPr>
            <a:xfrm>
              <a:off x="15226271" y="124816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ight Arrow 15"/>
          <p:cNvSpPr/>
          <p:nvPr/>
        </p:nvSpPr>
        <p:spPr>
          <a:xfrm>
            <a:off x="5252926" y="2032871"/>
            <a:ext cx="835256" cy="35271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640050" y="1922976"/>
            <a:ext cx="9844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Game</a:t>
            </a:r>
          </a:p>
          <a:p>
            <a:r>
              <a:rPr lang="en-US" sz="2000" dirty="0" smtClean="0"/>
              <a:t>Replays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78812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Acquisition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81192" y="697825"/>
            <a:ext cx="4200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Professional Player</a:t>
            </a:r>
            <a:endParaRPr lang="en-US" sz="2800" dirty="0"/>
          </a:p>
        </p:txBody>
      </p:sp>
      <p:pic>
        <p:nvPicPr>
          <p:cNvPr id="9" name="Picture 8" descr="6c86c3121b3260c1fa4016360cc582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92" y="1221045"/>
            <a:ext cx="4200131" cy="2100066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348482" y="1531067"/>
            <a:ext cx="1235590" cy="1356320"/>
            <a:chOff x="14769071" y="12024443"/>
            <a:chExt cx="1937493" cy="2282693"/>
          </a:xfrm>
        </p:grpSpPr>
        <p:sp>
          <p:nvSpPr>
            <p:cNvPr id="12" name="Folded Corner 11"/>
            <p:cNvSpPr/>
            <p:nvPr/>
          </p:nvSpPr>
          <p:spPr>
            <a:xfrm>
              <a:off x="14769071" y="120244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olded Corner 12"/>
            <p:cNvSpPr/>
            <p:nvPr/>
          </p:nvSpPr>
          <p:spPr>
            <a:xfrm>
              <a:off x="14921471" y="121768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olded Corner 13"/>
            <p:cNvSpPr/>
            <p:nvPr/>
          </p:nvSpPr>
          <p:spPr>
            <a:xfrm>
              <a:off x="15073871" y="123292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olded Corner 14"/>
            <p:cNvSpPr/>
            <p:nvPr/>
          </p:nvSpPr>
          <p:spPr>
            <a:xfrm>
              <a:off x="15226271" y="124816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ight Arrow 15"/>
          <p:cNvSpPr/>
          <p:nvPr/>
        </p:nvSpPr>
        <p:spPr>
          <a:xfrm>
            <a:off x="5252926" y="2032871"/>
            <a:ext cx="835256" cy="35271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640050" y="1922976"/>
            <a:ext cx="9844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Game</a:t>
            </a:r>
          </a:p>
          <a:p>
            <a:r>
              <a:rPr lang="en-US" sz="2000" dirty="0" smtClean="0"/>
              <a:t>Replays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508829" y="3495289"/>
            <a:ext cx="420013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Squad-Action Naïve Bayes</a:t>
            </a:r>
            <a:endParaRPr lang="en-US" sz="28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64" y="4031444"/>
            <a:ext cx="7950200" cy="1320800"/>
          </a:xfrm>
          <a:prstGeom prst="rect">
            <a:avLst/>
          </a:prstGeom>
        </p:spPr>
      </p:pic>
      <p:sp>
        <p:nvSpPr>
          <p:cNvPr id="5" name="Left Brace 4"/>
          <p:cNvSpPr/>
          <p:nvPr/>
        </p:nvSpPr>
        <p:spPr>
          <a:xfrm rot="16200000">
            <a:off x="1964536" y="3297093"/>
            <a:ext cx="490672" cy="3619630"/>
          </a:xfrm>
          <a:prstGeom prst="leftBrace">
            <a:avLst>
              <a:gd name="adj1" fmla="val 55390"/>
              <a:gd name="adj2" fmla="val 50000"/>
            </a:avLst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0056" y="5364333"/>
            <a:ext cx="74430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Probability to chose action </a:t>
            </a:r>
            <a:r>
              <a:rPr lang="en-US" sz="2800" i="1" dirty="0" smtClean="0"/>
              <a:t>T</a:t>
            </a:r>
            <a:r>
              <a:rPr lang="en-US" sz="2800" dirty="0" smtClean="0"/>
              <a:t> given a game state </a:t>
            </a:r>
            <a:r>
              <a:rPr lang="en-US" sz="2800" i="1" dirty="0" smtClean="0"/>
              <a:t>X</a:t>
            </a:r>
            <a:endParaRPr lang="en-US" sz="2800" dirty="0" smtClean="0"/>
          </a:p>
          <a:p>
            <a:r>
              <a:rPr lang="en-US" sz="2800" dirty="0" smtClean="0"/>
              <a:t>(</a:t>
            </a:r>
            <a:r>
              <a:rPr lang="en-US" sz="2800" i="1" dirty="0" smtClean="0"/>
              <a:t>X </a:t>
            </a:r>
            <a:r>
              <a:rPr lang="en-US" sz="2800" dirty="0" smtClean="0"/>
              <a:t>= set of current possible actions)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33492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Acquisition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81192" y="697825"/>
            <a:ext cx="4200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Professional Player</a:t>
            </a:r>
            <a:endParaRPr lang="en-US" sz="2800" dirty="0"/>
          </a:p>
        </p:txBody>
      </p:sp>
      <p:pic>
        <p:nvPicPr>
          <p:cNvPr id="9" name="Picture 8" descr="6c86c3121b3260c1fa4016360cc582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92" y="1221045"/>
            <a:ext cx="4200131" cy="2100066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348482" y="1531067"/>
            <a:ext cx="1235590" cy="1356320"/>
            <a:chOff x="14769071" y="12024443"/>
            <a:chExt cx="1937493" cy="2282693"/>
          </a:xfrm>
        </p:grpSpPr>
        <p:sp>
          <p:nvSpPr>
            <p:cNvPr id="12" name="Folded Corner 11"/>
            <p:cNvSpPr/>
            <p:nvPr/>
          </p:nvSpPr>
          <p:spPr>
            <a:xfrm>
              <a:off x="14769071" y="120244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olded Corner 12"/>
            <p:cNvSpPr/>
            <p:nvPr/>
          </p:nvSpPr>
          <p:spPr>
            <a:xfrm>
              <a:off x="14921471" y="121768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olded Corner 13"/>
            <p:cNvSpPr/>
            <p:nvPr/>
          </p:nvSpPr>
          <p:spPr>
            <a:xfrm>
              <a:off x="15073871" y="123292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olded Corner 14"/>
            <p:cNvSpPr/>
            <p:nvPr/>
          </p:nvSpPr>
          <p:spPr>
            <a:xfrm>
              <a:off x="15226271" y="124816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ight Arrow 15"/>
          <p:cNvSpPr/>
          <p:nvPr/>
        </p:nvSpPr>
        <p:spPr>
          <a:xfrm>
            <a:off x="5252926" y="2032871"/>
            <a:ext cx="835256" cy="35271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640050" y="1922976"/>
            <a:ext cx="9844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Game</a:t>
            </a:r>
          </a:p>
          <a:p>
            <a:r>
              <a:rPr lang="en-US" sz="2000" dirty="0" smtClean="0"/>
              <a:t>Replays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508829" y="3495289"/>
            <a:ext cx="420013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Squad-Action Naïve Bayes</a:t>
            </a:r>
            <a:endParaRPr lang="en-US" sz="28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64" y="4031444"/>
            <a:ext cx="7950200" cy="1320800"/>
          </a:xfrm>
          <a:prstGeom prst="rect">
            <a:avLst/>
          </a:prstGeom>
        </p:spPr>
      </p:pic>
      <p:sp>
        <p:nvSpPr>
          <p:cNvPr id="5" name="Left Brace 4"/>
          <p:cNvSpPr/>
          <p:nvPr/>
        </p:nvSpPr>
        <p:spPr>
          <a:xfrm rot="16200000">
            <a:off x="5368499" y="5075184"/>
            <a:ext cx="378719" cy="995813"/>
          </a:xfrm>
          <a:prstGeom prst="leftBrace">
            <a:avLst>
              <a:gd name="adj1" fmla="val 33220"/>
              <a:gd name="adj2" fmla="val 50000"/>
            </a:avLst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51440" y="5659082"/>
            <a:ext cx="4582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Probability to choose action </a:t>
            </a:r>
            <a:r>
              <a:rPr lang="en-US" sz="2800" i="1" dirty="0" smtClean="0"/>
              <a:t>T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796306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Acquisition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81192" y="697825"/>
            <a:ext cx="4200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Professional Player</a:t>
            </a:r>
            <a:endParaRPr lang="en-US" sz="2800" dirty="0"/>
          </a:p>
        </p:txBody>
      </p:sp>
      <p:pic>
        <p:nvPicPr>
          <p:cNvPr id="9" name="Picture 8" descr="6c86c3121b3260c1fa4016360cc582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92" y="1221045"/>
            <a:ext cx="4200131" cy="2100066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348482" y="1531067"/>
            <a:ext cx="1235590" cy="1356320"/>
            <a:chOff x="14769071" y="12024443"/>
            <a:chExt cx="1937493" cy="2282693"/>
          </a:xfrm>
        </p:grpSpPr>
        <p:sp>
          <p:nvSpPr>
            <p:cNvPr id="12" name="Folded Corner 11"/>
            <p:cNvSpPr/>
            <p:nvPr/>
          </p:nvSpPr>
          <p:spPr>
            <a:xfrm>
              <a:off x="14769071" y="120244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olded Corner 12"/>
            <p:cNvSpPr/>
            <p:nvPr/>
          </p:nvSpPr>
          <p:spPr>
            <a:xfrm>
              <a:off x="14921471" y="121768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olded Corner 13"/>
            <p:cNvSpPr/>
            <p:nvPr/>
          </p:nvSpPr>
          <p:spPr>
            <a:xfrm>
              <a:off x="15073871" y="123292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olded Corner 14"/>
            <p:cNvSpPr/>
            <p:nvPr/>
          </p:nvSpPr>
          <p:spPr>
            <a:xfrm>
              <a:off x="15226271" y="12481643"/>
              <a:ext cx="1480293" cy="1825493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ight Arrow 15"/>
          <p:cNvSpPr/>
          <p:nvPr/>
        </p:nvSpPr>
        <p:spPr>
          <a:xfrm>
            <a:off x="5252926" y="2032871"/>
            <a:ext cx="835256" cy="35271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640050" y="1922976"/>
            <a:ext cx="9844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Game</a:t>
            </a:r>
          </a:p>
          <a:p>
            <a:r>
              <a:rPr lang="en-US" sz="2000" dirty="0" smtClean="0"/>
              <a:t>Replays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508829" y="3495289"/>
            <a:ext cx="420013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Squad-Action Naïve Bayes</a:t>
            </a:r>
            <a:endParaRPr lang="en-US" sz="28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64" y="4031444"/>
            <a:ext cx="7950200" cy="1320800"/>
          </a:xfrm>
          <a:prstGeom prst="rect">
            <a:avLst/>
          </a:prstGeom>
        </p:spPr>
      </p:pic>
      <p:sp>
        <p:nvSpPr>
          <p:cNvPr id="5" name="Left Brace 4"/>
          <p:cNvSpPr/>
          <p:nvPr/>
        </p:nvSpPr>
        <p:spPr>
          <a:xfrm rot="16200000">
            <a:off x="7505750" y="4672577"/>
            <a:ext cx="378719" cy="1801025"/>
          </a:xfrm>
          <a:prstGeom prst="leftBrace">
            <a:avLst>
              <a:gd name="adj1" fmla="val 33220"/>
              <a:gd name="adj2" fmla="val 50000"/>
            </a:avLst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90584" y="5730961"/>
            <a:ext cx="55674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Probability of action </a:t>
            </a:r>
            <a:r>
              <a:rPr lang="en-US" sz="2800" i="1" dirty="0" err="1" smtClean="0"/>
              <a:t>X</a:t>
            </a:r>
            <a:r>
              <a:rPr lang="en-US" sz="2800" i="1" baseline="-25000" dirty="0" err="1" smtClean="0"/>
              <a:t>j</a:t>
            </a:r>
            <a:r>
              <a:rPr lang="en-US" sz="2800" dirty="0" smtClean="0"/>
              <a:t> was an option when action </a:t>
            </a:r>
            <a:r>
              <a:rPr lang="en-US" sz="2800" i="1" dirty="0" smtClean="0"/>
              <a:t>T</a:t>
            </a:r>
            <a:r>
              <a:rPr lang="en-US" sz="2800" dirty="0" smtClean="0"/>
              <a:t> was selected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474096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Epsilon</a:t>
            </a:r>
            <a:r>
              <a:rPr lang="en-US" dirty="0" smtClean="0"/>
              <a:t>-Greedy Sampling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58777" y="3681222"/>
            <a:ext cx="2131807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Select </a:t>
            </a:r>
          </a:p>
          <a:p>
            <a:pPr algn="ctr"/>
            <a:r>
              <a:rPr lang="en-US" sz="2800" dirty="0" smtClean="0"/>
              <a:t>Using </a:t>
            </a:r>
            <a:r>
              <a:rPr lang="en-US" sz="2800" dirty="0" smtClean="0"/>
              <a:t>a Uniform </a:t>
            </a:r>
            <a:r>
              <a:rPr lang="en-US" sz="2800" dirty="0" smtClean="0"/>
              <a:t>Distribution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58777" y="1963837"/>
            <a:ext cx="2209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Explore (20%)</a:t>
            </a:r>
            <a:endParaRPr lang="en-US" sz="2800" i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006" y="1698098"/>
            <a:ext cx="2374538" cy="1772988"/>
          </a:xfrm>
          <a:prstGeom prst="rect">
            <a:avLst/>
          </a:prstGeom>
        </p:spPr>
      </p:pic>
      <p:sp>
        <p:nvSpPr>
          <p:cNvPr id="20" name="Bent-Up Arrow 19"/>
          <p:cNvSpPr/>
          <p:nvPr/>
        </p:nvSpPr>
        <p:spPr>
          <a:xfrm rot="10800000">
            <a:off x="1946212" y="2487057"/>
            <a:ext cx="1344372" cy="913639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Bent-Up Arrow 20"/>
          <p:cNvSpPr/>
          <p:nvPr/>
        </p:nvSpPr>
        <p:spPr>
          <a:xfrm rot="10800000" flipH="1">
            <a:off x="6027585" y="2487057"/>
            <a:ext cx="1344372" cy="913639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961985" y="1963837"/>
            <a:ext cx="2209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Exploit (80%)</a:t>
            </a:r>
            <a:endParaRPr lang="en-US" sz="28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5961985" y="3670387"/>
            <a:ext cx="2131807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Select </a:t>
            </a:r>
          </a:p>
          <a:p>
            <a:pPr algn="ctr"/>
            <a:r>
              <a:rPr lang="en-US" sz="2800" dirty="0" smtClean="0"/>
              <a:t>Current Best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31134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Informed Epsilon-Greedy Sampling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58777" y="3681222"/>
            <a:ext cx="2131807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Select </a:t>
            </a:r>
          </a:p>
          <a:p>
            <a:pPr algn="ctr"/>
            <a:r>
              <a:rPr lang="en-US" sz="2800" dirty="0" smtClean="0"/>
              <a:t>Using </a:t>
            </a:r>
            <a:r>
              <a:rPr lang="en-US" sz="2800"/>
              <a:t>our Naïve Bayes </a:t>
            </a:r>
            <a:r>
              <a:rPr lang="en-US" sz="2800" smtClean="0"/>
              <a:t>Distribution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58777" y="1963837"/>
            <a:ext cx="2209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Explore (20%)</a:t>
            </a:r>
            <a:endParaRPr lang="en-US" sz="2800" i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006" y="1698098"/>
            <a:ext cx="2374538" cy="1772988"/>
          </a:xfrm>
          <a:prstGeom prst="rect">
            <a:avLst/>
          </a:prstGeom>
        </p:spPr>
      </p:pic>
      <p:sp>
        <p:nvSpPr>
          <p:cNvPr id="20" name="Bent-Up Arrow 19"/>
          <p:cNvSpPr/>
          <p:nvPr/>
        </p:nvSpPr>
        <p:spPr>
          <a:xfrm rot="10800000">
            <a:off x="1946212" y="2487057"/>
            <a:ext cx="1344372" cy="913639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Bent-Up Arrow 20"/>
          <p:cNvSpPr/>
          <p:nvPr/>
        </p:nvSpPr>
        <p:spPr>
          <a:xfrm rot="10800000" flipH="1">
            <a:off x="6027585" y="2487057"/>
            <a:ext cx="1344372" cy="913639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961985" y="1963837"/>
            <a:ext cx="2209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Exploit (80%)</a:t>
            </a:r>
            <a:endParaRPr lang="en-US" sz="28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5961985" y="3670387"/>
            <a:ext cx="2131807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Select </a:t>
            </a:r>
          </a:p>
          <a:p>
            <a:pPr algn="ctr"/>
            <a:r>
              <a:rPr lang="en-US" sz="2800" dirty="0" smtClean="0"/>
              <a:t>Current Best</a:t>
            </a:r>
            <a:endParaRPr lang="en-US" sz="2800" dirty="0"/>
          </a:p>
        </p:txBody>
      </p:sp>
      <p:sp>
        <p:nvSpPr>
          <p:cNvPr id="24" name="Rectangle 23"/>
          <p:cNvSpPr/>
          <p:nvPr/>
        </p:nvSpPr>
        <p:spPr>
          <a:xfrm>
            <a:off x="881192" y="5638067"/>
            <a:ext cx="2621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Squad-Action Naïve Bayes</a:t>
            </a:r>
          </a:p>
        </p:txBody>
      </p:sp>
    </p:spTree>
    <p:extLst>
      <p:ext uri="{BB962C8B-B14F-4D97-AF65-F5344CB8AC3E}">
        <p14:creationId xmlns:p14="http://schemas.microsoft.com/office/powerpoint/2010/main" val="1691740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Informed E-Greedy Sampling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58777" y="4767017"/>
            <a:ext cx="2131807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Select </a:t>
            </a:r>
          </a:p>
          <a:p>
            <a:pPr algn="ctr"/>
            <a:r>
              <a:rPr lang="en-US" sz="2800" dirty="0" smtClean="0"/>
              <a:t>Using our Naïve Bayes Distribution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58777" y="3049632"/>
            <a:ext cx="2209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Explore (20%)</a:t>
            </a:r>
            <a:endParaRPr lang="en-US" sz="28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006" y="2783893"/>
            <a:ext cx="2374538" cy="1772988"/>
          </a:xfrm>
          <a:prstGeom prst="rect">
            <a:avLst/>
          </a:prstGeom>
        </p:spPr>
      </p:pic>
      <p:sp>
        <p:nvSpPr>
          <p:cNvPr id="20" name="Bent-Up Arrow 19"/>
          <p:cNvSpPr/>
          <p:nvPr/>
        </p:nvSpPr>
        <p:spPr>
          <a:xfrm rot="10800000">
            <a:off x="1946212" y="3572852"/>
            <a:ext cx="1344372" cy="913639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Bent-Up Arrow 20"/>
          <p:cNvSpPr/>
          <p:nvPr/>
        </p:nvSpPr>
        <p:spPr>
          <a:xfrm rot="10800000" flipH="1">
            <a:off x="6027585" y="3572852"/>
            <a:ext cx="1344372" cy="913639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961985" y="3049632"/>
            <a:ext cx="2209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Exploit (80%)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5961985" y="4756182"/>
            <a:ext cx="2131807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Select </a:t>
            </a:r>
          </a:p>
          <a:p>
            <a:pPr algn="ctr"/>
            <a:r>
              <a:rPr lang="en-US" sz="2800" dirty="0" smtClean="0"/>
              <a:t>Current Best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080605" y="780897"/>
            <a:ext cx="6923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If none of the children have been explored: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2597" y="1411312"/>
            <a:ext cx="5261276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Select Most Probable action </a:t>
            </a:r>
          </a:p>
          <a:p>
            <a:r>
              <a:rPr lang="en-US" sz="2800" dirty="0" smtClean="0"/>
              <a:t>from our Naïve Bayes Distribution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080605" y="2465915"/>
            <a:ext cx="6923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Else:</a:t>
            </a:r>
          </a:p>
        </p:txBody>
      </p:sp>
    </p:spTree>
    <p:extLst>
      <p:ext uri="{BB962C8B-B14F-4D97-AF65-F5344CB8AC3E}">
        <p14:creationId xmlns:p14="http://schemas.microsoft.com/office/powerpoint/2010/main" val="3724175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MTCS Policies</a:t>
            </a:r>
            <a:endParaRPr lang="en-US" dirty="0"/>
          </a:p>
        </p:txBody>
      </p:sp>
      <p:pic>
        <p:nvPicPr>
          <p:cNvPr id="14" name="Picture 13" descr="mc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45" y="1235976"/>
            <a:ext cx="6667500" cy="3124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9600" y="4526820"/>
            <a:ext cx="78648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We can use the new sampling strategies in both MCTS policies: Tree Policy and Default Policy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1861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MTCS Policies Experiments</a:t>
            </a:r>
            <a:endParaRPr lang="en-US" dirty="0"/>
          </a:p>
        </p:txBody>
      </p:sp>
      <p:pic>
        <p:nvPicPr>
          <p:cNvPr id="14" name="Picture 13" descr="mc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45" y="1235976"/>
            <a:ext cx="6667500" cy="31242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436534"/>
              </p:ext>
            </p:extLst>
          </p:nvPr>
        </p:nvGraphicFramePr>
        <p:xfrm>
          <a:off x="1804811" y="4277948"/>
          <a:ext cx="3056151" cy="185420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535314"/>
                <a:gridCol w="152083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Tree Policy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Default</a:t>
                      </a:r>
                      <a:r>
                        <a:rPr lang="en-US" baseline="0" dirty="0" smtClean="0"/>
                        <a:t> Policy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UNIFORM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NB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NB-</a:t>
                      </a:r>
                      <a:r>
                        <a:rPr lang="el-G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NB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BestNB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l-G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NB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982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MTCS Policies Experiments</a:t>
            </a:r>
            <a:endParaRPr lang="en-US" dirty="0"/>
          </a:p>
        </p:txBody>
      </p:sp>
      <p:pic>
        <p:nvPicPr>
          <p:cNvPr id="14" name="Picture 13" descr="mc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45" y="1235976"/>
            <a:ext cx="6667500" cy="31242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924106"/>
              </p:ext>
            </p:extLst>
          </p:nvPr>
        </p:nvGraphicFramePr>
        <p:xfrm>
          <a:off x="1804811" y="4277948"/>
          <a:ext cx="3056151" cy="185420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535314"/>
                <a:gridCol w="152083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Tree Policy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Default</a:t>
                      </a:r>
                      <a:r>
                        <a:rPr lang="en-US" baseline="0" dirty="0" smtClean="0"/>
                        <a:t> Policy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UNIFORM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NB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NB-</a:t>
                      </a:r>
                      <a:r>
                        <a:rPr lang="el-G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NB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BestNB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l-G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NB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8597" y="3754728"/>
            <a:ext cx="264210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No fog of war</a:t>
            </a:r>
            <a:endParaRPr lang="en-US" sz="2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498596" y="4491308"/>
            <a:ext cx="3353303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1 MCTS search every 400 frames (16s)</a:t>
            </a:r>
            <a:endParaRPr lang="en-US" sz="28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498597" y="5647028"/>
            <a:ext cx="264210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/>
              <a:t>TvT</a:t>
            </a:r>
            <a:r>
              <a:rPr lang="en-US" sz="2800" dirty="0" smtClean="0"/>
              <a:t>, default AI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229263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youtLengt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92" y="1840862"/>
            <a:ext cx="6597300" cy="3958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deep to search?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0066" y="1120452"/>
            <a:ext cx="8863868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Simulating until reaching the end of the game is not feasible</a:t>
            </a:r>
            <a:endParaRPr lang="en-US" sz="28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6116232" y="2185221"/>
            <a:ext cx="644305" cy="749943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390614" y="2935164"/>
            <a:ext cx="255405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2 min in the future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6770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liciesWi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28" y="1439305"/>
            <a:ext cx="7188740" cy="43132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9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7778768" y="2278608"/>
            <a:ext cx="793294" cy="1076792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policiesWi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28" y="1439305"/>
            <a:ext cx="7188740" cy="43132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41209" y="3355399"/>
            <a:ext cx="255405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</a:t>
            </a:r>
            <a:r>
              <a:rPr lang="en-US" sz="2400" dirty="0" smtClean="0"/>
              <a:t>he remaining 10% are ties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9690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liciesAvgSearc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097" y="3636653"/>
            <a:ext cx="5303847" cy="3182308"/>
          </a:xfrm>
          <a:prstGeom prst="rect">
            <a:avLst/>
          </a:prstGeom>
        </p:spPr>
      </p:pic>
      <p:pic>
        <p:nvPicPr>
          <p:cNvPr id="4" name="Picture 3" descr="policiesAvgKill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3" y="839755"/>
            <a:ext cx="5308599" cy="31851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30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liciesAvgSearc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097" y="3636653"/>
            <a:ext cx="5303847" cy="3182308"/>
          </a:xfrm>
          <a:prstGeom prst="rect">
            <a:avLst/>
          </a:prstGeom>
        </p:spPr>
      </p:pic>
      <p:pic>
        <p:nvPicPr>
          <p:cNvPr id="4" name="Picture 3" descr="policiesAvgKill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3" y="839755"/>
            <a:ext cx="5308599" cy="31851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26528" y="1384487"/>
            <a:ext cx="4552157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/>
              <a:t>BestNB</a:t>
            </a:r>
            <a:r>
              <a:rPr lang="en-US" sz="2800" dirty="0" smtClean="0"/>
              <a:t>-</a:t>
            </a:r>
            <a:r>
              <a:rPr lang="el-GR" sz="2800" dirty="0" smtClean="0"/>
              <a:t>ε</a:t>
            </a:r>
            <a:r>
              <a:rPr lang="en-US" sz="2800" dirty="0" smtClean="0"/>
              <a:t>, NB policies with 40 </a:t>
            </a:r>
            <a:r>
              <a:rPr lang="en-US" sz="2800" dirty="0" err="1" smtClean="0"/>
              <a:t>playouts</a:t>
            </a:r>
            <a:r>
              <a:rPr lang="en-US" sz="2800" dirty="0" smtClean="0"/>
              <a:t> wins 80% with less than 0.1s spend per search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926528" y="3149787"/>
            <a:ext cx="4552157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/>
              <a:t>BestNB</a:t>
            </a:r>
            <a:r>
              <a:rPr lang="en-US" sz="2800" dirty="0" smtClean="0"/>
              <a:t>-</a:t>
            </a:r>
            <a:r>
              <a:rPr lang="el-GR" sz="2800" dirty="0" smtClean="0"/>
              <a:t>ε</a:t>
            </a:r>
            <a:r>
              <a:rPr lang="en-US" sz="2800" dirty="0" smtClean="0"/>
              <a:t> wins in less time and loses less units than NB-</a:t>
            </a:r>
            <a:r>
              <a:rPr lang="el-GR" sz="2800" dirty="0"/>
              <a:t>ε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7456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09655" y="2305345"/>
            <a:ext cx="871724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11" name="7 CuadroTexto"/>
          <p:cNvSpPr txBox="1"/>
          <p:nvPr/>
        </p:nvSpPr>
        <p:spPr>
          <a:xfrm>
            <a:off x="323528" y="2389479"/>
            <a:ext cx="5885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Uriarte </a:t>
            </a:r>
            <a:r>
              <a:rPr lang="en-US" sz="2400" dirty="0"/>
              <a:t> </a:t>
            </a:r>
            <a:r>
              <a:rPr lang="en-US" sz="2400" dirty="0" smtClean="0"/>
              <a:t>       </a:t>
            </a:r>
            <a:r>
              <a:rPr lang="en-US" sz="2400" dirty="0" err="1" smtClean="0"/>
              <a:t>albertouri@cs.drexel.edu</a:t>
            </a:r>
            <a:endParaRPr lang="en-US" sz="2400" dirty="0"/>
          </a:p>
          <a:p>
            <a:r>
              <a:rPr lang="en-US" sz="2400" dirty="0" smtClean="0"/>
              <a:t>Santiago </a:t>
            </a:r>
            <a:r>
              <a:rPr lang="en-US" sz="2400" dirty="0" err="1" smtClean="0"/>
              <a:t>Ontañón</a:t>
            </a:r>
            <a:r>
              <a:rPr lang="en-US" sz="2400" dirty="0" smtClean="0"/>
              <a:t>    </a:t>
            </a:r>
            <a:r>
              <a:rPr lang="en-US" sz="2400" dirty="0" err="1" smtClean="0"/>
              <a:t>santi@cs.drexel.edu</a:t>
            </a:r>
            <a:endParaRPr lang="en-US" sz="2400" dirty="0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55" y="116632"/>
            <a:ext cx="1217151" cy="936104"/>
          </a:xfrm>
          <a:prstGeom prst="rect">
            <a:avLst/>
          </a:prstGeom>
        </p:spPr>
      </p:pic>
      <p:sp>
        <p:nvSpPr>
          <p:cNvPr id="8" name="3 CuadroTexto"/>
          <p:cNvSpPr txBox="1"/>
          <p:nvPr/>
        </p:nvSpPr>
        <p:spPr>
          <a:xfrm>
            <a:off x="96767" y="1279301"/>
            <a:ext cx="90377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tx2"/>
                </a:solidFill>
              </a:rPr>
              <a:t>Improving Monte Carlo Tree Search Policies </a:t>
            </a:r>
            <a:r>
              <a:rPr lang="en-US" sz="3000" b="1" dirty="0" smtClean="0">
                <a:solidFill>
                  <a:schemeClr val="tx2"/>
                </a:solidFill>
              </a:rPr>
              <a:t>in </a:t>
            </a:r>
            <a:r>
              <a:rPr lang="en-US" sz="3000" b="1" dirty="0">
                <a:solidFill>
                  <a:schemeClr val="tx2"/>
                </a:solidFill>
              </a:rPr>
              <a:t>StarCraft </a:t>
            </a:r>
            <a:endParaRPr lang="en-US" sz="3000" b="1" dirty="0" smtClean="0">
              <a:solidFill>
                <a:schemeClr val="tx2"/>
              </a:solidFill>
            </a:endParaRPr>
          </a:p>
          <a:p>
            <a:r>
              <a:rPr lang="en-US" sz="3000" b="1" dirty="0" smtClean="0">
                <a:solidFill>
                  <a:schemeClr val="tx2"/>
                </a:solidFill>
              </a:rPr>
              <a:t>via </a:t>
            </a:r>
            <a:r>
              <a:rPr lang="en-US" sz="3000" b="1" dirty="0">
                <a:solidFill>
                  <a:schemeClr val="tx2"/>
                </a:solidFill>
              </a:rPr>
              <a:t>Probabilistic Models Learned from Replay Data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9952" y="3757373"/>
            <a:ext cx="3411733" cy="25202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6915" y="4458737"/>
            <a:ext cx="3019904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Lab looking for new PhD students!!!!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5227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24126</TotalTime>
  <Words>653</Words>
  <Application>Microsoft Macintosh PowerPoint</Application>
  <PresentationFormat>On-screen Show (4:3)</PresentationFormat>
  <Paragraphs>207</Paragraphs>
  <Slides>39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Motivation</vt:lpstr>
      <vt:lpstr>Motivation</vt:lpstr>
      <vt:lpstr>Multi-Armed Bandit Problem</vt:lpstr>
      <vt:lpstr>Multi-Armed Bandit Problem</vt:lpstr>
      <vt:lpstr>Multi-Armed Bandit Problem</vt:lpstr>
      <vt:lpstr>Multi-Armed Bandit Problem</vt:lpstr>
      <vt:lpstr>Multi-Armed Bandit Problem</vt:lpstr>
      <vt:lpstr>Problem</vt:lpstr>
      <vt:lpstr>Problem</vt:lpstr>
      <vt:lpstr>Problem</vt:lpstr>
      <vt:lpstr>Solution: Abstraction</vt:lpstr>
      <vt:lpstr>Solution: Abstraction</vt:lpstr>
      <vt:lpstr>Solution: Data Acquisition</vt:lpstr>
      <vt:lpstr>RTS Same Problem</vt:lpstr>
      <vt:lpstr>Abstraction</vt:lpstr>
      <vt:lpstr>Abstraction</vt:lpstr>
      <vt:lpstr>Abstraction</vt:lpstr>
      <vt:lpstr>Abstraction</vt:lpstr>
      <vt:lpstr>Abstraction</vt:lpstr>
      <vt:lpstr>Abstraction</vt:lpstr>
      <vt:lpstr>Abstraction</vt:lpstr>
      <vt:lpstr>Abstraction</vt:lpstr>
      <vt:lpstr>Data Acquisition</vt:lpstr>
      <vt:lpstr>Data Acquisition</vt:lpstr>
      <vt:lpstr>Data Acquisition</vt:lpstr>
      <vt:lpstr>Data Acquisition</vt:lpstr>
      <vt:lpstr>Epsilon-Greedy Sampling</vt:lpstr>
      <vt:lpstr>Informed Epsilon-Greedy Sampling</vt:lpstr>
      <vt:lpstr>Best Informed E-Greedy Sampling</vt:lpstr>
      <vt:lpstr>MTCS Policies</vt:lpstr>
      <vt:lpstr>MTCS Policies Experiments</vt:lpstr>
      <vt:lpstr>MTCS Policies Experiments</vt:lpstr>
      <vt:lpstr>How deep to search?</vt:lpstr>
      <vt:lpstr>Experiments</vt:lpstr>
      <vt:lpstr>Experiments</vt:lpstr>
      <vt:lpstr>Experiments</vt:lpstr>
      <vt:lpstr>Conclusions</vt:lpstr>
      <vt:lpstr>PowerPoint Presentation</vt:lpstr>
    </vt:vector>
  </TitlesOfParts>
  <Company>Drexel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Alberto Uriarte</dc:creator>
  <cp:lastModifiedBy>Alberto Uriarte</cp:lastModifiedBy>
  <cp:revision>215</cp:revision>
  <dcterms:created xsi:type="dcterms:W3CDTF">2013-08-02T16:03:36Z</dcterms:created>
  <dcterms:modified xsi:type="dcterms:W3CDTF">2016-10-10T17:50:10Z</dcterms:modified>
</cp:coreProperties>
</file>