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331"/>
    <a:srgbClr val="142466"/>
    <a:srgbClr val="101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879" autoAdjust="0"/>
    <p:restoredTop sz="99885" autoAdjust="0"/>
  </p:normalViewPr>
  <p:slideViewPr>
    <p:cSldViewPr snapToGrid="0" snapToObjects="1">
      <p:cViewPr varScale="1">
        <p:scale>
          <a:sx n="32" d="100"/>
          <a:sy n="32" d="100"/>
        </p:scale>
        <p:origin x="-1312" y="-160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2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9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1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5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9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4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A208-90E4-2C4A-A332-69E5768E4B3C}" type="datetimeFigureOut">
              <a:rPr lang="en-US" smtClean="0"/>
              <a:t>11/10/15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995A9-2E87-1E4D-AD0C-F3A6E6DA7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emf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 descr="startComba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163" y="25581315"/>
            <a:ext cx="7555474" cy="6512099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>
          <a:xfrm>
            <a:off x="429550" y="317668"/>
            <a:ext cx="43030030" cy="3492384"/>
          </a:xfrm>
          <a:prstGeom prst="rect">
            <a:avLst/>
          </a:prstGeom>
          <a:solidFill>
            <a:srgbClr val="1424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1" name="Picture 110" descr="2000px-Drexel_University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7" y="317668"/>
            <a:ext cx="3705129" cy="3945962"/>
          </a:xfrm>
          <a:prstGeom prst="rect">
            <a:avLst/>
          </a:prstGeom>
        </p:spPr>
      </p:pic>
      <p:sp>
        <p:nvSpPr>
          <p:cNvPr id="29" name="2 CuadroTexto"/>
          <p:cNvSpPr txBox="1"/>
          <p:nvPr/>
        </p:nvSpPr>
        <p:spPr>
          <a:xfrm>
            <a:off x="0" y="489134"/>
            <a:ext cx="4389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F4D331"/>
                </a:solidFill>
              </a:rPr>
              <a:t>Automatic Learning of Combat Models for RTS Games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323918" y="2099259"/>
            <a:ext cx="62455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F4D331"/>
                </a:solidFill>
              </a:rPr>
              <a:t>Alberto Uriarte</a:t>
            </a:r>
          </a:p>
          <a:p>
            <a:pPr algn="ctr"/>
            <a:r>
              <a:rPr lang="en-US" sz="4400" b="1" i="1" dirty="0" err="1" smtClean="0">
                <a:solidFill>
                  <a:srgbClr val="F4D331"/>
                </a:solidFill>
              </a:rPr>
              <a:t>albertouri@cs.drexel.edu</a:t>
            </a:r>
            <a:endParaRPr lang="en-US" sz="4400" b="1" i="1" dirty="0">
              <a:solidFill>
                <a:srgbClr val="F4D33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083024" y="2099259"/>
            <a:ext cx="50555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F4D331"/>
                </a:solidFill>
              </a:rPr>
              <a:t>Santiago </a:t>
            </a:r>
            <a:r>
              <a:rPr lang="en-US" sz="4400" b="1" i="1" dirty="0" err="1" smtClean="0">
                <a:solidFill>
                  <a:srgbClr val="F4D331"/>
                </a:solidFill>
              </a:rPr>
              <a:t>Ontañón</a:t>
            </a:r>
            <a:endParaRPr lang="en-US" sz="4400" b="1" i="1" dirty="0" smtClean="0">
              <a:solidFill>
                <a:srgbClr val="F4D331"/>
              </a:solidFill>
            </a:endParaRPr>
          </a:p>
          <a:p>
            <a:pPr algn="ctr"/>
            <a:r>
              <a:rPr lang="en-US" sz="4400" b="1" i="1" dirty="0" err="1" smtClean="0">
                <a:solidFill>
                  <a:srgbClr val="F4D331"/>
                </a:solidFill>
              </a:rPr>
              <a:t>santi@cs.drexel.edu</a:t>
            </a:r>
            <a:endParaRPr lang="en-US" sz="4400" b="1" i="1" dirty="0">
              <a:solidFill>
                <a:srgbClr val="F4D331"/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429549" y="4761001"/>
            <a:ext cx="13894369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Motivation &amp; Goal</a:t>
            </a:r>
            <a:endParaRPr lang="en-US" sz="4800" b="1" dirty="0">
              <a:solidFill>
                <a:srgbClr val="F4D33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29549" y="5920628"/>
            <a:ext cx="138943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US" sz="3600" dirty="0" smtClean="0"/>
              <a:t>Game</a:t>
            </a:r>
            <a:r>
              <a:rPr lang="en-US" sz="3600" dirty="0"/>
              <a:t>-tree search </a:t>
            </a:r>
            <a:r>
              <a:rPr lang="en-US" sz="3600" dirty="0" smtClean="0"/>
              <a:t>algorithms require a </a:t>
            </a:r>
            <a:r>
              <a:rPr lang="en-US" sz="3600" b="1" dirty="0"/>
              <a:t>forward model</a:t>
            </a:r>
            <a:r>
              <a:rPr lang="en-US" sz="3600" dirty="0"/>
              <a:t> or </a:t>
            </a:r>
            <a:r>
              <a:rPr lang="en-US" sz="3600" b="1" dirty="0"/>
              <a:t>“simulator”</a:t>
            </a:r>
            <a:r>
              <a:rPr lang="en-US" sz="3600" dirty="0"/>
              <a:t>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600" dirty="0"/>
              <a:t>In some games (like StarCraft) we </a:t>
            </a:r>
            <a:r>
              <a:rPr lang="en-US" sz="3600" dirty="0" smtClean="0"/>
              <a:t>don’t </a:t>
            </a:r>
            <a:r>
              <a:rPr lang="en-US" sz="3600" dirty="0"/>
              <a:t>have such </a:t>
            </a:r>
            <a:r>
              <a:rPr lang="en-US" sz="3600" dirty="0" smtClean="0"/>
              <a:t>model</a:t>
            </a:r>
            <a:r>
              <a:rPr lang="en-US" sz="3600" dirty="0"/>
              <a:t>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600" dirty="0"/>
              <a:t>The most complex part of a forward model for RTS games is the </a:t>
            </a:r>
            <a:r>
              <a:rPr lang="en-US" sz="3600" b="1" dirty="0"/>
              <a:t>combat</a:t>
            </a:r>
            <a:r>
              <a:rPr lang="en-US" sz="3600" dirty="0" smtClean="0"/>
              <a:t>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600" dirty="0" smtClean="0"/>
              <a:t>In this paper, our goal is to obtain a </a:t>
            </a:r>
            <a:r>
              <a:rPr lang="en-US" sz="3600" b="1" dirty="0" smtClean="0"/>
              <a:t>fast</a:t>
            </a:r>
            <a:r>
              <a:rPr lang="en-US" sz="3600" dirty="0" smtClean="0"/>
              <a:t> </a:t>
            </a:r>
            <a:r>
              <a:rPr lang="en-US" sz="3600" dirty="0"/>
              <a:t>and </a:t>
            </a:r>
            <a:r>
              <a:rPr lang="en-US" sz="3600" b="1" dirty="0"/>
              <a:t>high-level</a:t>
            </a:r>
            <a:r>
              <a:rPr lang="en-US" sz="3600" dirty="0"/>
              <a:t> combat </a:t>
            </a:r>
            <a:r>
              <a:rPr lang="en-US" sz="3600" dirty="0" smtClean="0"/>
              <a:t>model.</a:t>
            </a:r>
            <a:endParaRPr lang="en-US" sz="3600" dirty="0"/>
          </a:p>
          <a:p>
            <a:pPr algn="just"/>
            <a:endParaRPr lang="en-US" sz="3600" dirty="0"/>
          </a:p>
        </p:txBody>
      </p:sp>
      <p:grpSp>
        <p:nvGrpSpPr>
          <p:cNvPr id="107" name="Group 106"/>
          <p:cNvGrpSpPr/>
          <p:nvPr/>
        </p:nvGrpSpPr>
        <p:grpSpPr>
          <a:xfrm>
            <a:off x="1291185" y="13492774"/>
            <a:ext cx="32386192" cy="7602024"/>
            <a:chOff x="1291185" y="11501628"/>
            <a:chExt cx="32386192" cy="7602024"/>
          </a:xfrm>
        </p:grpSpPr>
        <p:sp>
          <p:nvSpPr>
            <p:cNvPr id="40" name="TextBox 39"/>
            <p:cNvSpPr txBox="1"/>
            <p:nvPr/>
          </p:nvSpPr>
          <p:spPr>
            <a:xfrm>
              <a:off x="14601757" y="16229114"/>
              <a:ext cx="168778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Combat </a:t>
              </a:r>
            </a:p>
            <a:p>
              <a:r>
                <a:rPr lang="en-US" sz="3600" dirty="0" smtClean="0"/>
                <a:t>Records</a:t>
              </a:r>
              <a:endParaRPr lang="en-US" sz="36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91185" y="17156875"/>
              <a:ext cx="65861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Professional Player</a:t>
              </a:r>
              <a:endParaRPr lang="en-US" sz="3600" dirty="0"/>
            </a:p>
          </p:txBody>
        </p:sp>
        <p:pic>
          <p:nvPicPr>
            <p:cNvPr id="17" name="Picture 16" descr="6c86c3121b3260c1fa4016360cc58291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185" y="13929306"/>
              <a:ext cx="6586104" cy="3293052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9770190" y="14214892"/>
              <a:ext cx="1937493" cy="2282693"/>
              <a:chOff x="14769071" y="12024443"/>
              <a:chExt cx="1937493" cy="2282693"/>
            </a:xfrm>
          </p:grpSpPr>
          <p:sp>
            <p:nvSpPr>
              <p:cNvPr id="18" name="Folded Corner 17"/>
              <p:cNvSpPr/>
              <p:nvPr/>
            </p:nvSpPr>
            <p:spPr>
              <a:xfrm>
                <a:off x="14769071" y="12024443"/>
                <a:ext cx="1480293" cy="1825493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olded Corner 49"/>
              <p:cNvSpPr/>
              <p:nvPr/>
            </p:nvSpPr>
            <p:spPr>
              <a:xfrm>
                <a:off x="14921471" y="12176843"/>
                <a:ext cx="1480293" cy="1825493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olded Corner 50"/>
              <p:cNvSpPr/>
              <p:nvPr/>
            </p:nvSpPr>
            <p:spPr>
              <a:xfrm>
                <a:off x="15073871" y="12329243"/>
                <a:ext cx="1480293" cy="1825493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olded Corner 51"/>
              <p:cNvSpPr/>
              <p:nvPr/>
            </p:nvSpPr>
            <p:spPr>
              <a:xfrm>
                <a:off x="15226271" y="12481643"/>
                <a:ext cx="1480293" cy="1825493"/>
              </a:xfrm>
              <a:prstGeom prst="foldedCorne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Right Arrow 19"/>
            <p:cNvSpPr/>
            <p:nvPr/>
          </p:nvSpPr>
          <p:spPr>
            <a:xfrm>
              <a:off x="8136270" y="15265708"/>
              <a:ext cx="1309741" cy="59361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2158669" y="14948227"/>
              <a:ext cx="2165249" cy="1231877"/>
              <a:chOff x="12158669" y="15265707"/>
              <a:chExt cx="2165249" cy="1231877"/>
            </a:xfrm>
          </p:grpSpPr>
          <p:sp>
            <p:nvSpPr>
              <p:cNvPr id="55" name="Right Arrow 54"/>
              <p:cNvSpPr/>
              <p:nvPr/>
            </p:nvSpPr>
            <p:spPr>
              <a:xfrm>
                <a:off x="12158669" y="15265707"/>
                <a:ext cx="2165249" cy="1231877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2158669" y="15488370"/>
                <a:ext cx="15009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extract</a:t>
                </a:r>
                <a:endParaRPr lang="en-US" sz="36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14561106" y="14214892"/>
              <a:ext cx="1911352" cy="2012951"/>
              <a:chOff x="14561106" y="14327335"/>
              <a:chExt cx="1911352" cy="2012951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14561106" y="14327335"/>
                <a:ext cx="1911352" cy="606235"/>
                <a:chOff x="17423522" y="12540343"/>
                <a:chExt cx="1911352" cy="606235"/>
              </a:xfrm>
            </p:grpSpPr>
            <p:sp>
              <p:nvSpPr>
                <p:cNvPr id="23" name="Snip Single Corner Rectangle 22"/>
                <p:cNvSpPr/>
                <p:nvPr/>
              </p:nvSpPr>
              <p:spPr>
                <a:xfrm>
                  <a:off x="17423522" y="12540343"/>
                  <a:ext cx="1911352" cy="606235"/>
                </a:xfrm>
                <a:prstGeom prst="snip1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7533774" y="12677057"/>
                  <a:ext cx="1346976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7533774" y="12835613"/>
                  <a:ext cx="167025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17533774" y="12994169"/>
                  <a:ext cx="1493219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/>
              <p:cNvGrpSpPr/>
              <p:nvPr/>
            </p:nvGrpSpPr>
            <p:grpSpPr>
              <a:xfrm>
                <a:off x="14561106" y="15030693"/>
                <a:ext cx="1911352" cy="606235"/>
                <a:chOff x="17423522" y="12540343"/>
                <a:chExt cx="1911352" cy="606235"/>
              </a:xfrm>
            </p:grpSpPr>
            <p:sp>
              <p:nvSpPr>
                <p:cNvPr id="73" name="Snip Single Corner Rectangle 72"/>
                <p:cNvSpPr/>
                <p:nvPr/>
              </p:nvSpPr>
              <p:spPr>
                <a:xfrm>
                  <a:off x="17423522" y="12540343"/>
                  <a:ext cx="1911352" cy="606235"/>
                </a:xfrm>
                <a:prstGeom prst="snip1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17533774" y="12677057"/>
                  <a:ext cx="1346976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17533774" y="12835613"/>
                  <a:ext cx="167025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17533774" y="12994169"/>
                  <a:ext cx="1493219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Group 76"/>
              <p:cNvGrpSpPr/>
              <p:nvPr/>
            </p:nvGrpSpPr>
            <p:grpSpPr>
              <a:xfrm>
                <a:off x="14561106" y="15734051"/>
                <a:ext cx="1911352" cy="606235"/>
                <a:chOff x="17423522" y="12540343"/>
                <a:chExt cx="1911352" cy="606235"/>
              </a:xfrm>
            </p:grpSpPr>
            <p:sp>
              <p:nvSpPr>
                <p:cNvPr id="78" name="Snip Single Corner Rectangle 77"/>
                <p:cNvSpPr/>
                <p:nvPr/>
              </p:nvSpPr>
              <p:spPr>
                <a:xfrm>
                  <a:off x="17423522" y="12540343"/>
                  <a:ext cx="1911352" cy="606235"/>
                </a:xfrm>
                <a:prstGeom prst="snip1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7533774" y="12677057"/>
                  <a:ext cx="1346976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17533774" y="12835613"/>
                  <a:ext cx="167025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17533774" y="12994169"/>
                  <a:ext cx="1493219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" name="TextBox 1"/>
            <p:cNvSpPr txBox="1"/>
            <p:nvPr/>
          </p:nvSpPr>
          <p:spPr>
            <a:xfrm>
              <a:off x="10165637" y="14875105"/>
              <a:ext cx="162421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Game </a:t>
              </a:r>
            </a:p>
            <a:p>
              <a:r>
                <a:rPr lang="en-US" sz="3600" dirty="0" smtClean="0"/>
                <a:t>Replays</a:t>
              </a:r>
              <a:endParaRPr lang="en-US" sz="3600" dirty="0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19358948" y="12420545"/>
              <a:ext cx="2110073" cy="2674602"/>
              <a:chOff x="17676724" y="11052223"/>
              <a:chExt cx="2110073" cy="2674602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17676724" y="12649607"/>
                <a:ext cx="2110073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/>
                  <a:t>Combat </a:t>
                </a:r>
              </a:p>
              <a:p>
                <a:r>
                  <a:rPr lang="en-US" sz="3200" dirty="0" smtClean="0"/>
                  <a:t>Parameters</a:t>
                </a:r>
                <a:endParaRPr lang="en-US" sz="3200" dirty="0"/>
              </a:p>
            </p:txBody>
          </p:sp>
          <p:pic>
            <p:nvPicPr>
              <p:cNvPr id="36" name="Picture 35" descr="gears-2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7898512" y="11052223"/>
                <a:ext cx="1888285" cy="1874193"/>
              </a:xfrm>
              <a:prstGeom prst="rect">
                <a:avLst/>
              </a:prstGeom>
            </p:spPr>
          </p:pic>
        </p:grpSp>
        <p:grpSp>
          <p:nvGrpSpPr>
            <p:cNvPr id="91" name="Group 90"/>
            <p:cNvGrpSpPr/>
            <p:nvPr/>
          </p:nvGrpSpPr>
          <p:grpSpPr>
            <a:xfrm>
              <a:off x="19358948" y="16112792"/>
              <a:ext cx="5372222" cy="2990860"/>
              <a:chOff x="19201055" y="12980085"/>
              <a:chExt cx="5372222" cy="2990860"/>
            </a:xfrm>
          </p:grpSpPr>
          <p:grpSp>
            <p:nvGrpSpPr>
              <p:cNvPr id="90" name="Group 89"/>
              <p:cNvGrpSpPr/>
              <p:nvPr/>
            </p:nvGrpSpPr>
            <p:grpSpPr>
              <a:xfrm flipH="1">
                <a:off x="19201055" y="12980085"/>
                <a:ext cx="5372222" cy="2990860"/>
                <a:chOff x="19201055" y="12980085"/>
                <a:chExt cx="5372222" cy="2990860"/>
              </a:xfrm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19782252" y="14367292"/>
                  <a:ext cx="3241795" cy="1345906"/>
                </a:xfrm>
                <a:prstGeom prst="rect">
                  <a:avLst/>
                </a:prstGeom>
                <a:noFill/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Rounded Rectangle 65"/>
                <p:cNvSpPr/>
                <p:nvPr/>
              </p:nvSpPr>
              <p:spPr>
                <a:xfrm>
                  <a:off x="19201055" y="14124539"/>
                  <a:ext cx="581197" cy="1846406"/>
                </a:xfrm>
                <a:prstGeom prst="roundRect">
                  <a:avLst>
                    <a:gd name="adj" fmla="val 32794"/>
                  </a:avLst>
                </a:prstGeom>
                <a:noFill/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ounded Rectangle 107"/>
                <p:cNvSpPr/>
                <p:nvPr/>
              </p:nvSpPr>
              <p:spPr>
                <a:xfrm rot="5400000">
                  <a:off x="23860572" y="15128840"/>
                  <a:ext cx="237002" cy="1188408"/>
                </a:xfrm>
                <a:prstGeom prst="roundRect">
                  <a:avLst>
                    <a:gd name="adj" fmla="val 32794"/>
                  </a:avLst>
                </a:prstGeom>
                <a:noFill/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0" name="Curved Connector 69"/>
                <p:cNvCxnSpPr>
                  <a:stCxn id="65" idx="3"/>
                  <a:endCxn id="108" idx="2"/>
                </p:cNvCxnSpPr>
                <p:nvPr/>
              </p:nvCxnSpPr>
              <p:spPr>
                <a:xfrm>
                  <a:off x="23024047" y="15040245"/>
                  <a:ext cx="360822" cy="682799"/>
                </a:xfrm>
                <a:prstGeom prst="curvedConnector3">
                  <a:avLst/>
                </a:prstGeom>
                <a:noFill/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4" name="Freeform 63"/>
                <p:cNvSpPr/>
                <p:nvPr/>
              </p:nvSpPr>
              <p:spPr>
                <a:xfrm>
                  <a:off x="20729390" y="12980085"/>
                  <a:ext cx="2367843" cy="2023430"/>
                </a:xfrm>
                <a:custGeom>
                  <a:avLst/>
                  <a:gdLst>
                    <a:gd name="connsiteX0" fmla="*/ 0 w 2367843"/>
                    <a:gd name="connsiteY0" fmla="*/ 0 h 2023430"/>
                    <a:gd name="connsiteX1" fmla="*/ 2367843 w 2367843"/>
                    <a:gd name="connsiteY1" fmla="*/ 21526 h 2023430"/>
                    <a:gd name="connsiteX2" fmla="*/ 1743593 w 2367843"/>
                    <a:gd name="connsiteY2" fmla="*/ 1679016 h 2023430"/>
                    <a:gd name="connsiteX3" fmla="*/ 1205447 w 2367843"/>
                    <a:gd name="connsiteY3" fmla="*/ 2023430 h 2023430"/>
                    <a:gd name="connsiteX4" fmla="*/ 602723 w 2367843"/>
                    <a:gd name="connsiteY4" fmla="*/ 1657490 h 2023430"/>
                    <a:gd name="connsiteX5" fmla="*/ 0 w 2367843"/>
                    <a:gd name="connsiteY5" fmla="*/ 0 h 2023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67843" h="2023430">
                      <a:moveTo>
                        <a:pt x="0" y="0"/>
                      </a:moveTo>
                      <a:lnTo>
                        <a:pt x="2367843" y="21526"/>
                      </a:lnTo>
                      <a:lnTo>
                        <a:pt x="1743593" y="1679016"/>
                      </a:lnTo>
                      <a:lnTo>
                        <a:pt x="1205447" y="2023430"/>
                      </a:lnTo>
                      <a:lnTo>
                        <a:pt x="602723" y="16574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6" name="TextBox 115"/>
              <p:cNvSpPr txBox="1"/>
              <p:nvPr/>
            </p:nvSpPr>
            <p:spPr>
              <a:xfrm>
                <a:off x="22330673" y="14456474"/>
                <a:ext cx="166140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Combat</a:t>
                </a:r>
              </a:p>
              <a:p>
                <a:r>
                  <a:rPr lang="en-US" sz="3600" dirty="0" smtClean="0"/>
                  <a:t>Model</a:t>
                </a:r>
                <a:endParaRPr lang="en-US" sz="3600" dirty="0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1817865" y="13016916"/>
              <a:ext cx="2059278" cy="2052154"/>
              <a:chOff x="22373662" y="11493522"/>
              <a:chExt cx="2059278" cy="20521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22373662" y="12345347"/>
                <a:ext cx="205927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High-level</a:t>
                </a:r>
              </a:p>
              <a:p>
                <a:r>
                  <a:rPr lang="en-US" sz="3600" dirty="0" smtClean="0"/>
                  <a:t>combat</a:t>
                </a:r>
                <a:endParaRPr lang="en-US" sz="3600" dirty="0"/>
              </a:p>
            </p:txBody>
          </p:sp>
          <p:sp>
            <p:nvSpPr>
              <p:cNvPr id="119" name="Snip Single Corner Rectangle 118"/>
              <p:cNvSpPr/>
              <p:nvPr/>
            </p:nvSpPr>
            <p:spPr>
              <a:xfrm>
                <a:off x="22373662" y="11493522"/>
                <a:ext cx="1911352" cy="851826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25069928" y="17589181"/>
              <a:ext cx="2667386" cy="1231877"/>
              <a:chOff x="12158669" y="15265707"/>
              <a:chExt cx="2165249" cy="1231877"/>
            </a:xfrm>
          </p:grpSpPr>
          <p:sp>
            <p:nvSpPr>
              <p:cNvPr id="125" name="Right Arrow 124"/>
              <p:cNvSpPr/>
              <p:nvPr/>
            </p:nvSpPr>
            <p:spPr>
              <a:xfrm>
                <a:off x="12158669" y="15265707"/>
                <a:ext cx="2165249" cy="1231877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12158669" y="15488370"/>
                <a:ext cx="210481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prediction</a:t>
                </a:r>
                <a:endParaRPr lang="en-US" sz="3600" dirty="0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27272356" y="11501628"/>
              <a:ext cx="6405021" cy="4248281"/>
              <a:chOff x="26781355" y="11501628"/>
              <a:chExt cx="6405021" cy="4248281"/>
            </a:xfrm>
          </p:grpSpPr>
          <p:pic>
            <p:nvPicPr>
              <p:cNvPr id="92" name="Picture 91" descr="scbw-mainbat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781355" y="11501628"/>
                <a:ext cx="6405021" cy="3582068"/>
              </a:xfrm>
              <a:prstGeom prst="rect">
                <a:avLst/>
              </a:prstGeom>
            </p:spPr>
          </p:pic>
          <p:sp>
            <p:nvSpPr>
              <p:cNvPr id="128" name="TextBox 127"/>
              <p:cNvSpPr txBox="1"/>
              <p:nvPr/>
            </p:nvSpPr>
            <p:spPr>
              <a:xfrm>
                <a:off x="26781356" y="15090542"/>
                <a:ext cx="6405020" cy="659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 smtClean="0"/>
                  <a:t>StarCraft Game</a:t>
                </a:r>
                <a:endParaRPr lang="en-US" sz="3600" dirty="0"/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24204857" y="12794252"/>
              <a:ext cx="2667386" cy="1231877"/>
              <a:chOff x="12158669" y="15265707"/>
              <a:chExt cx="2165249" cy="1231877"/>
            </a:xfrm>
          </p:grpSpPr>
          <p:sp>
            <p:nvSpPr>
              <p:cNvPr id="132" name="Right Arrow 131"/>
              <p:cNvSpPr/>
              <p:nvPr/>
            </p:nvSpPr>
            <p:spPr>
              <a:xfrm flipH="1">
                <a:off x="12158669" y="15265707"/>
                <a:ext cx="2165249" cy="1231877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12393139" y="15488370"/>
                <a:ext cx="18703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600" dirty="0" smtClean="0"/>
                  <a:t>abstraction</a:t>
                </a:r>
                <a:endParaRPr lang="en-US" sz="3600" dirty="0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16691562" y="14880915"/>
              <a:ext cx="2667386" cy="1231877"/>
              <a:chOff x="12158669" y="15265707"/>
              <a:chExt cx="2165249" cy="1231877"/>
            </a:xfrm>
          </p:grpSpPr>
          <p:sp>
            <p:nvSpPr>
              <p:cNvPr id="136" name="Right Arrow 135"/>
              <p:cNvSpPr/>
              <p:nvPr/>
            </p:nvSpPr>
            <p:spPr>
              <a:xfrm>
                <a:off x="12158669" y="15265707"/>
                <a:ext cx="2165249" cy="1231877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12158669" y="15488370"/>
                <a:ext cx="9294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learn</a:t>
                </a:r>
                <a:endParaRPr lang="en-US" sz="3600" dirty="0"/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16691562" y="11893476"/>
              <a:ext cx="2667386" cy="1231877"/>
              <a:chOff x="12158669" y="15265707"/>
              <a:chExt cx="2165249" cy="1231877"/>
            </a:xfrm>
          </p:grpSpPr>
          <p:sp>
            <p:nvSpPr>
              <p:cNvPr id="139" name="Right Arrow 138"/>
              <p:cNvSpPr/>
              <p:nvPr/>
            </p:nvSpPr>
            <p:spPr>
              <a:xfrm>
                <a:off x="12158669" y="15265707"/>
                <a:ext cx="2165249" cy="1231877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12158669" y="15488370"/>
                <a:ext cx="179019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/>
                  <a:t>hardcoded</a:t>
                </a:r>
                <a:endParaRPr lang="en-US" sz="3600" dirty="0"/>
              </a:p>
            </p:txBody>
          </p:sp>
        </p:grpSp>
        <p:cxnSp>
          <p:nvCxnSpPr>
            <p:cNvPr id="98" name="Straight Arrow Connector 97"/>
            <p:cNvCxnSpPr/>
            <p:nvPr/>
          </p:nvCxnSpPr>
          <p:spPr>
            <a:xfrm>
              <a:off x="20908178" y="15069070"/>
              <a:ext cx="1062087" cy="1043722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flipH="1">
              <a:off x="21970266" y="15103578"/>
              <a:ext cx="762734" cy="1009214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60" name="Table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77605"/>
              </p:ext>
            </p:extLst>
          </p:nvPr>
        </p:nvGraphicFramePr>
        <p:xfrm>
          <a:off x="31132674" y="24506574"/>
          <a:ext cx="9945561" cy="2103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27219"/>
                <a:gridCol w="2613619"/>
                <a:gridCol w="2704723"/>
              </a:tblGrid>
              <a:tr h="370840">
                <a:tc>
                  <a:txBody>
                    <a:bodyPr/>
                    <a:lstStyle/>
                    <a:p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Hardcoded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Learned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Sustained</a:t>
                      </a:r>
                      <a:r>
                        <a:rPr lang="en-US" sz="4000" baseline="0" dirty="0" smtClean="0"/>
                        <a:t> Model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0.861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0.848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Decreased</a:t>
                      </a:r>
                      <a:r>
                        <a:rPr lang="en-US" sz="4000" baseline="0" dirty="0" smtClean="0"/>
                        <a:t> Model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0.905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0.888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1" name="Table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342362"/>
              </p:ext>
            </p:extLst>
          </p:nvPr>
        </p:nvGraphicFramePr>
        <p:xfrm>
          <a:off x="31132674" y="27433781"/>
          <a:ext cx="9945561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74985"/>
                <a:gridCol w="2565852"/>
                <a:gridCol w="2704724"/>
              </a:tblGrid>
              <a:tr h="370840">
                <a:tc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Accuracy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Time (sec)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Sustained</a:t>
                      </a:r>
                      <a:r>
                        <a:rPr lang="en-US" sz="4000" baseline="0" dirty="0" smtClean="0"/>
                        <a:t> Model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0.874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0.033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Decreased</a:t>
                      </a:r>
                      <a:r>
                        <a:rPr lang="en-US" sz="4000" baseline="0" dirty="0" smtClean="0"/>
                        <a:t> Model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0.885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0.039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SparCraft</a:t>
                      </a:r>
                      <a:r>
                        <a:rPr lang="en-US" sz="4000" dirty="0" smtClean="0"/>
                        <a:t> (AC)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0.891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1.681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SparCraft</a:t>
                      </a:r>
                      <a:r>
                        <a:rPr lang="en-US" sz="4000" baseline="0" dirty="0" smtClean="0"/>
                        <a:t> (NOK-AV)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0.875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1.358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aseline="0" dirty="0" err="1" smtClean="0"/>
                        <a:t>SparCraft</a:t>
                      </a:r>
                      <a:r>
                        <a:rPr lang="en-US" sz="4000" baseline="0" dirty="0" smtClean="0"/>
                        <a:t> (KC)</a:t>
                      </a:r>
                      <a:endParaRPr lang="en-US" sz="4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0.850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kern="1200" dirty="0" smtClean="0"/>
                        <a:t>6.873</a:t>
                      </a:r>
                      <a:endParaRPr lang="en-US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2" name="TextBox 161"/>
          <p:cNvSpPr txBox="1"/>
          <p:nvPr/>
        </p:nvSpPr>
        <p:spPr>
          <a:xfrm>
            <a:off x="31132674" y="23219457"/>
            <a:ext cx="9945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Model accuracy after learning from more than 1,500 combats extracted from replays </a:t>
            </a:r>
            <a:endParaRPr lang="en-US" sz="3600" dirty="0"/>
          </a:p>
        </p:txBody>
      </p:sp>
      <p:sp>
        <p:nvSpPr>
          <p:cNvPr id="163" name="TextBox 162"/>
          <p:cNvSpPr txBox="1"/>
          <p:nvPr/>
        </p:nvSpPr>
        <p:spPr>
          <a:xfrm>
            <a:off x="31132674" y="26609694"/>
            <a:ext cx="11288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Model accuracy and time compared with a low-level model</a:t>
            </a:r>
            <a:endParaRPr lang="en-US" sz="3600" dirty="0"/>
          </a:p>
        </p:txBody>
      </p:sp>
      <p:sp>
        <p:nvSpPr>
          <p:cNvPr id="164" name="TextBox 163"/>
          <p:cNvSpPr txBox="1"/>
          <p:nvPr/>
        </p:nvSpPr>
        <p:spPr>
          <a:xfrm>
            <a:off x="40688601" y="28509666"/>
            <a:ext cx="2600291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/>
              <a:t>43 </a:t>
            </a:r>
            <a:r>
              <a:rPr lang="en-US" sz="3600" dirty="0"/>
              <a:t>x</a:t>
            </a:r>
            <a:r>
              <a:rPr lang="en-US" sz="3600" dirty="0" smtClean="0"/>
              <a:t> faster!!!</a:t>
            </a:r>
            <a:endParaRPr lang="en-US" sz="3600" dirty="0"/>
          </a:p>
        </p:txBody>
      </p:sp>
      <p:sp>
        <p:nvSpPr>
          <p:cNvPr id="165" name="Rounded Rectangle 164"/>
          <p:cNvSpPr/>
          <p:nvPr/>
        </p:nvSpPr>
        <p:spPr>
          <a:xfrm>
            <a:off x="31132674" y="17896074"/>
            <a:ext cx="12156218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Results</a:t>
            </a:r>
            <a:endParaRPr lang="en-US" sz="4800" b="1" dirty="0">
              <a:solidFill>
                <a:srgbClr val="F4D331"/>
              </a:solidFill>
            </a:endParaRPr>
          </a:p>
        </p:txBody>
      </p:sp>
      <p:graphicFrame>
        <p:nvGraphicFramePr>
          <p:cNvPr id="166" name="Table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899936"/>
              </p:ext>
            </p:extLst>
          </p:nvPr>
        </p:nvGraphicFramePr>
        <p:xfrm>
          <a:off x="15047313" y="6593850"/>
          <a:ext cx="13514604" cy="332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7798"/>
                <a:gridCol w="10416806"/>
              </a:tblGrid>
              <a:tr h="266337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Unit DPF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5988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Hardcoded</a:t>
                      </a:r>
                      <a:endParaRPr lang="en-US" sz="4000" b="1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Computed</a:t>
                      </a:r>
                      <a:r>
                        <a:rPr lang="en-US" sz="4000" baseline="0" dirty="0" smtClean="0"/>
                        <a:t> using the weapon damage and the time between shots.</a:t>
                      </a:r>
                      <a:endParaRPr lang="en-US" sz="4000" dirty="0" smtClean="0"/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Learned</a:t>
                      </a:r>
                      <a:endParaRPr lang="en-US" sz="4000" b="1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When</a:t>
                      </a:r>
                      <a:r>
                        <a:rPr lang="en-US" sz="4000" baseline="0" dirty="0" smtClean="0"/>
                        <a:t> a unit is killed compute the (unit’s HP / time attacking unit) / number of attackers</a:t>
                      </a:r>
                      <a:endParaRPr lang="en-US" sz="4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7" name="Table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99356"/>
              </p:ext>
            </p:extLst>
          </p:nvPr>
        </p:nvGraphicFramePr>
        <p:xfrm>
          <a:off x="15047312" y="10243207"/>
          <a:ext cx="13514601" cy="2712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7799"/>
                <a:gridCol w="10416802"/>
              </a:tblGrid>
              <a:tr h="266337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Target Policy</a:t>
                      </a:r>
                      <a:endParaRPr lang="en-US" sz="4000" dirty="0" smtClean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272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Hardcoded</a:t>
                      </a:r>
                      <a:endParaRPr lang="en-US" sz="4000" b="1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Sort unit</a:t>
                      </a:r>
                      <a:r>
                        <a:rPr lang="en-US" sz="4000" baseline="0" dirty="0" smtClean="0"/>
                        <a:t> by kill score (resources cost metric).</a:t>
                      </a:r>
                      <a:endParaRPr lang="en-US" sz="4000" dirty="0" smtClean="0"/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Learned</a:t>
                      </a:r>
                      <a:endParaRPr lang="en-US" sz="4000" b="1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Used the </a:t>
                      </a:r>
                      <a:r>
                        <a:rPr lang="en-US" sz="4000" dirty="0" err="1" smtClean="0"/>
                        <a:t>Borda</a:t>
                      </a:r>
                      <a:r>
                        <a:rPr lang="en-US" sz="4000" dirty="0" smtClean="0"/>
                        <a:t> count method to give points towards a unit type each time we make a choice.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8" name="Table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507571"/>
              </p:ext>
            </p:extLst>
          </p:nvPr>
        </p:nvGraphicFramePr>
        <p:xfrm>
          <a:off x="15047312" y="23360735"/>
          <a:ext cx="1514041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04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Sustained DPF model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Compute how much time each army needs to destroy the other using the </a:t>
                      </a:r>
                      <a:r>
                        <a:rPr lang="en-US" sz="4000" b="1" dirty="0" smtClean="0"/>
                        <a:t>Damage Per Frame </a:t>
                      </a:r>
                      <a:r>
                        <a:rPr lang="en-US" sz="4000" dirty="0" smtClean="0"/>
                        <a:t>(DPF) of each group.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Remove the army that took longer to destroy enemy.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Remove casualties from winner army using a </a:t>
                      </a:r>
                      <a:r>
                        <a:rPr lang="en-US" sz="4000" b="1" dirty="0" smtClean="0"/>
                        <a:t>target policy</a:t>
                      </a:r>
                      <a:r>
                        <a:rPr lang="en-US" sz="4000" dirty="0" smtClean="0"/>
                        <a:t>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571500" marR="0" indent="-5715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4000" dirty="0" smtClean="0"/>
                        <a:t>Simpler and Faster.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9" name="Table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484213"/>
              </p:ext>
            </p:extLst>
          </p:nvPr>
        </p:nvGraphicFramePr>
        <p:xfrm>
          <a:off x="15047312" y="27551894"/>
          <a:ext cx="15140416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04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Decreased DPF model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Compute how much time to kill one</a:t>
                      </a:r>
                      <a:r>
                        <a:rPr lang="en-US" sz="4000" baseline="0" dirty="0" smtClean="0"/>
                        <a:t> enemy’s unit</a:t>
                      </a:r>
                      <a:r>
                        <a:rPr lang="en-US" sz="4000" dirty="0" smtClean="0"/>
                        <a:t>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Remove the unit killed and reduce HP of survivors.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4000" dirty="0" smtClean="0"/>
                        <a:t>Back to point</a:t>
                      </a:r>
                      <a:r>
                        <a:rPr lang="en-US" sz="4000" baseline="0" dirty="0" smtClean="0"/>
                        <a:t> 1 until one army is destroyed</a:t>
                      </a:r>
                      <a:r>
                        <a:rPr lang="en-US" sz="4000" dirty="0" smtClean="0"/>
                        <a:t>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4000" dirty="0" smtClean="0"/>
                        <a:t>Can be stopped at any time to have a prediction</a:t>
                      </a:r>
                      <a:r>
                        <a:rPr lang="en-US" sz="4000" baseline="0" dirty="0" smtClean="0"/>
                        <a:t> after X frames.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4000" baseline="0" dirty="0" smtClean="0"/>
                        <a:t>More accurate predictions.</a:t>
                      </a:r>
                      <a:endParaRPr lang="en-US" sz="4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0" name="Rounded Rectangle 169"/>
          <p:cNvSpPr/>
          <p:nvPr/>
        </p:nvSpPr>
        <p:spPr>
          <a:xfrm>
            <a:off x="15047312" y="21919650"/>
            <a:ext cx="15140416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Combat Models</a:t>
            </a:r>
            <a:endParaRPr lang="en-US" sz="4800" b="1" dirty="0">
              <a:solidFill>
                <a:srgbClr val="F4D331"/>
              </a:solidFill>
            </a:endParaRPr>
          </a:p>
        </p:txBody>
      </p:sp>
      <p:sp>
        <p:nvSpPr>
          <p:cNvPr id="171" name="Rounded Rectangle 170"/>
          <p:cNvSpPr/>
          <p:nvPr/>
        </p:nvSpPr>
        <p:spPr>
          <a:xfrm>
            <a:off x="15047312" y="4356211"/>
            <a:ext cx="13514602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Combat Parameters</a:t>
            </a:r>
            <a:endParaRPr lang="en-US" sz="4800" b="1" dirty="0">
              <a:solidFill>
                <a:srgbClr val="F4D331"/>
              </a:solidFill>
            </a:endParaRPr>
          </a:p>
        </p:txBody>
      </p:sp>
      <p:graphicFrame>
        <p:nvGraphicFramePr>
          <p:cNvPr id="172" name="Table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177512"/>
              </p:ext>
            </p:extLst>
          </p:nvPr>
        </p:nvGraphicFramePr>
        <p:xfrm>
          <a:off x="1139220" y="9503174"/>
          <a:ext cx="1243423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42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Why fast?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4000" dirty="0" smtClean="0"/>
                        <a:t>To use algorithms</a:t>
                      </a:r>
                      <a:r>
                        <a:rPr lang="en-US" sz="4000" baseline="0" dirty="0" smtClean="0"/>
                        <a:t> like MCTS we need to simulate thousands of combats really quick.</a:t>
                      </a:r>
                      <a:endParaRPr lang="en-US" sz="40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3" name="Table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88702"/>
              </p:ext>
            </p:extLst>
          </p:nvPr>
        </p:nvGraphicFramePr>
        <p:xfrm>
          <a:off x="1059966" y="11873796"/>
          <a:ext cx="12520356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03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Why high-level?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4000" dirty="0" smtClean="0"/>
                        <a:t>Even an “attrition game” (an</a:t>
                      </a:r>
                      <a:r>
                        <a:rPr lang="en-US" sz="4000" baseline="0" dirty="0" smtClean="0"/>
                        <a:t> abstraction of a combat game where units cannot move) is EXPTIME. So this is already a hard problem. A high-level model reduces branching factor.</a:t>
                      </a:r>
                      <a:endParaRPr lang="en-US" sz="4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4" name="Rounded Rectangle 173"/>
          <p:cNvSpPr/>
          <p:nvPr/>
        </p:nvSpPr>
        <p:spPr>
          <a:xfrm>
            <a:off x="29438167" y="4337677"/>
            <a:ext cx="13850725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Abstraction</a:t>
            </a:r>
            <a:endParaRPr lang="en-US" sz="4800" b="1" dirty="0">
              <a:solidFill>
                <a:srgbClr val="F4D33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30083" y="22338098"/>
            <a:ext cx="138938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Start </a:t>
            </a:r>
            <a:r>
              <a:rPr lang="en-US" sz="3600" dirty="0"/>
              <a:t>tracking a new combat if a </a:t>
            </a:r>
            <a:r>
              <a:rPr lang="en-US" sz="3600" b="1" dirty="0"/>
              <a:t>military unit </a:t>
            </a:r>
            <a:r>
              <a:rPr lang="en-US" sz="3600" dirty="0"/>
              <a:t>is </a:t>
            </a:r>
            <a:r>
              <a:rPr lang="en-US" sz="3600" b="1" dirty="0"/>
              <a:t>aggressive</a:t>
            </a:r>
            <a:r>
              <a:rPr lang="en-US" sz="3600" dirty="0"/>
              <a:t> or </a:t>
            </a:r>
            <a:r>
              <a:rPr lang="en-US" sz="3600" b="1" dirty="0"/>
              <a:t>exposed</a:t>
            </a:r>
            <a:r>
              <a:rPr lang="en-US" sz="3600" dirty="0"/>
              <a:t> and not already in a </a:t>
            </a:r>
            <a:r>
              <a:rPr lang="en-US" sz="3600" dirty="0" smtClean="0"/>
              <a:t>combat.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600" b="1" dirty="0"/>
              <a:t>aggressive</a:t>
            </a:r>
            <a:r>
              <a:rPr lang="en-US" sz="3600" dirty="0"/>
              <a:t> when it has the order to attack or is inside a </a:t>
            </a:r>
            <a:r>
              <a:rPr lang="en-US" sz="3600" dirty="0" smtClean="0"/>
              <a:t>transport.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600" b="1" dirty="0" smtClean="0"/>
              <a:t>exposed</a:t>
            </a:r>
            <a:r>
              <a:rPr lang="en-US" sz="3600" dirty="0" smtClean="0"/>
              <a:t> </a:t>
            </a:r>
            <a:r>
              <a:rPr lang="en-US" sz="3600" dirty="0"/>
              <a:t>if it has an </a:t>
            </a:r>
            <a:r>
              <a:rPr lang="en-US" sz="3600" i="1" dirty="0"/>
              <a:t>aggressive </a:t>
            </a:r>
            <a:r>
              <a:rPr lang="en-US" sz="3600" dirty="0"/>
              <a:t>enemy unit in attack </a:t>
            </a:r>
            <a:r>
              <a:rPr lang="en-US" sz="3600" dirty="0" smtClean="0"/>
              <a:t>range. </a:t>
            </a:r>
          </a:p>
          <a:p>
            <a:pPr marL="571500" indent="-571500">
              <a:buFont typeface="Wingdings" charset="2"/>
              <a:buChar char="§"/>
            </a:pPr>
            <a:endParaRPr lang="en-US" sz="3600" dirty="0"/>
          </a:p>
          <a:p>
            <a:r>
              <a:rPr lang="en-US" sz="3600" dirty="0" smtClean="0"/>
              <a:t>The filled squares are the units involved in a combat triggered by </a:t>
            </a:r>
            <a:r>
              <a:rPr lang="en-US" sz="3600" i="1" dirty="0" smtClean="0"/>
              <a:t>u</a:t>
            </a:r>
            <a:r>
              <a:rPr lang="en-US" sz="3600" dirty="0"/>
              <a:t>.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468397" y="20694457"/>
            <a:ext cx="13855522" cy="1064779"/>
          </a:xfrm>
          <a:prstGeom prst="roundRect">
            <a:avLst>
              <a:gd name="adj" fmla="val 7551"/>
            </a:avLst>
          </a:prstGeom>
          <a:solidFill>
            <a:srgbClr val="142466"/>
          </a:solidFill>
          <a:ln w="57150" cmpd="sng">
            <a:solidFill>
              <a:srgbClr val="1424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4D331"/>
                </a:solidFill>
              </a:rPr>
              <a:t>Combat Parser</a:t>
            </a:r>
            <a:endParaRPr lang="en-US" sz="4800" b="1" dirty="0">
              <a:solidFill>
                <a:srgbClr val="F4D331"/>
              </a:solidFill>
            </a:endParaRPr>
          </a:p>
        </p:txBody>
      </p:sp>
      <p:pic>
        <p:nvPicPr>
          <p:cNvPr id="112" name="Picture 111" descr="groupsStarCraft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167" y="6170526"/>
            <a:ext cx="7102254" cy="3828869"/>
          </a:xfrm>
          <a:prstGeom prst="rect">
            <a:avLst/>
          </a:prstGeom>
        </p:spPr>
      </p:pic>
      <p:graphicFrame>
        <p:nvGraphicFramePr>
          <p:cNvPr id="176" name="Table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956595"/>
              </p:ext>
            </p:extLst>
          </p:nvPr>
        </p:nvGraphicFramePr>
        <p:xfrm>
          <a:off x="36887389" y="9078257"/>
          <a:ext cx="6401503" cy="5929805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22401"/>
                <a:gridCol w="1587565"/>
                <a:gridCol w="1984456"/>
                <a:gridCol w="1207081"/>
              </a:tblGrid>
              <a:tr h="266337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group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Player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Type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Size</a:t>
                      </a:r>
                      <a:endParaRPr lang="en-US" sz="40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59889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1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1</a:t>
                      </a:r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2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Marine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2</a:t>
                      </a:r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3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3</a:t>
                      </a:r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4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2</a:t>
                      </a:r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5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Marine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4</a:t>
                      </a:r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kern="1200" dirty="0" smtClean="0"/>
                        <a:t>g</a:t>
                      </a:r>
                      <a:r>
                        <a:rPr lang="en-US" sz="4000" kern="1200" baseline="-25000" dirty="0" smtClean="0"/>
                        <a:t>6</a:t>
                      </a:r>
                      <a:endParaRPr lang="en-US" sz="4000" b="0" kern="1200" dirty="0" smtClean="0">
                        <a:solidFill>
                          <a:srgbClr val="F0BF0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Tank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4000" dirty="0" smtClean="0"/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5" name="Bent Arrow 114"/>
          <p:cNvSpPr/>
          <p:nvPr/>
        </p:nvSpPr>
        <p:spPr>
          <a:xfrm rot="10800000" flipH="1">
            <a:off x="32426007" y="10243206"/>
            <a:ext cx="4114414" cy="2953177"/>
          </a:xfrm>
          <a:prstGeom prst="ben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31132674" y="19261652"/>
            <a:ext cx="1215621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The similarity between the prediction of our forward model (B′), and the actual outcome of the combat in the dataset (B) is defined </a:t>
            </a:r>
            <a:r>
              <a:rPr lang="en-US" sz="3600" dirty="0" smtClean="0"/>
              <a:t>as:</a:t>
            </a:r>
            <a:endParaRPr lang="en-US" sz="3600" dirty="0"/>
          </a:p>
        </p:txBody>
      </p:sp>
      <p:pic>
        <p:nvPicPr>
          <p:cNvPr id="178" name="Picture 17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735" y="20643396"/>
            <a:ext cx="9207500" cy="2197100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>
          <a:xfrm>
            <a:off x="14899199" y="5716686"/>
            <a:ext cx="11898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Combat parameters can be learned or hardcoded.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446011" y="15859887"/>
            <a:ext cx="9912937" cy="0"/>
          </a:xfrm>
          <a:prstGeom prst="line">
            <a:avLst/>
          </a:prstGeom>
          <a:ln w="571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penci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510" y="13669515"/>
            <a:ext cx="1498669" cy="166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15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539</Words>
  <Application>Microsoft Macintosh PowerPoint</Application>
  <PresentationFormat>Custom</PresentationFormat>
  <Paragraphs>120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45</cp:revision>
  <dcterms:created xsi:type="dcterms:W3CDTF">2013-02-18T19:48:22Z</dcterms:created>
  <dcterms:modified xsi:type="dcterms:W3CDTF">2015-11-10T13:43:55Z</dcterms:modified>
</cp:coreProperties>
</file>